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6"/>
  </p:notesMasterIdLst>
  <p:sldIdLst>
    <p:sldId id="256" r:id="rId6"/>
    <p:sldId id="257" r:id="rId7"/>
    <p:sldId id="269" r:id="rId8"/>
    <p:sldId id="268" r:id="rId9"/>
    <p:sldId id="267" r:id="rId10"/>
    <p:sldId id="279" r:id="rId11"/>
    <p:sldId id="280" r:id="rId12"/>
    <p:sldId id="281" r:id="rId13"/>
    <p:sldId id="282" r:id="rId14"/>
    <p:sldId id="283" r:id="rId15"/>
    <p:sldId id="284" r:id="rId16"/>
    <p:sldId id="285" r:id="rId17"/>
    <p:sldId id="286" r:id="rId18"/>
    <p:sldId id="287" r:id="rId19"/>
    <p:sldId id="292" r:id="rId20"/>
    <p:sldId id="288" r:id="rId21"/>
    <p:sldId id="290" r:id="rId22"/>
    <p:sldId id="289" r:id="rId23"/>
    <p:sldId id="291"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262E25-0F33-3DAF-324C-FD41BF4D25F5}" name="Swift, Ashley N." initials="SN" userId="S::aswift2@students.stonehill.edu::6d9f435b-b08e-46ef-b03f-9fe51c33431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D9D85-F26F-4E7F-B7BF-AFB1E8E79A57}" v="49" dt="2022-10-20T19:06:30.109"/>
    <p1510:client id="{2916823C-3B15-4E37-8F12-D61DB82C8A6B}" v="11" dt="2022-10-20T19:27:52.710"/>
    <p1510:client id="{2B8AB298-3617-488D-B9E6-D1817F30A41E}" v="145" dt="2022-10-31T02:54:56.763"/>
    <p1510:client id="{73A1366F-887A-4650-9A20-AE8F84A4065D}" v="445" dt="2022-10-18T18:40:24.532"/>
    <p1510:client id="{76D8C849-0562-4685-865D-88D91913604F}" v="119" dt="2022-10-30T23:46:06.166"/>
    <p1510:client id="{83671F53-918C-4F07-93CB-186D7064A4F1}" v="8" dt="2022-09-27T19:02:44.474"/>
    <p1510:client id="{8AEBE7DC-24AF-4982-82B1-2D4BC85D2F3B}" v="659" dt="2022-10-18T19:43:44.791"/>
    <p1510:client id="{AA95E22A-5C37-48C7-867D-4ABDC9A4B9A1}" v="808" dt="2022-10-20T18:54:23.161"/>
    <p1510:client id="{AC28D79A-D506-4927-8033-71096FC7457E}" v="58" dt="2022-09-22T01:23:54.963"/>
    <p1510:client id="{AD14D27C-E25E-430F-AE3A-DAFA17A55CDD}" v="18" dt="2022-10-31T02:34:04.750"/>
    <p1510:client id="{B942D932-713F-4A3B-8895-44CE007B7AA7}" v="25" dt="2022-10-31T02:59:26.505"/>
    <p1510:client id="{C6C5F8FE-5A1D-4751-8FEA-A5DF4A8283F1}" v="863" dt="2022-10-18T19:23:01.412"/>
    <p1510:client id="{DB5F01B7-858D-4ECA-8D86-577E93D952AD}" v="14" dt="2022-09-22T01:22:26.186"/>
    <p1510:client id="{E8E5CFBC-4ADD-40D7-A2C8-87329AC49898}" v="132" dt="2022-10-30T23:37:34.464"/>
    <p1510:client id="{FA03C898-C8F6-4DF2-B5C8-53282C6C2128}" v="20" dt="2022-09-27T19:37:25.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13D24-EE82-4D02-84BC-C201B97C3DA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D424FEE-51E7-4315-A0AE-0AF7730A488D}">
      <dgm:prSet/>
      <dgm:spPr/>
      <dgm:t>
        <a:bodyPr/>
        <a:lstStyle/>
        <a:p>
          <a:r>
            <a:rPr lang="en-US"/>
            <a:t>Overfitting: the model learns the training data too well and cannot apply it to the test data</a:t>
          </a:r>
        </a:p>
      </dgm:t>
    </dgm:pt>
    <dgm:pt modelId="{D38DE68D-87F1-4AA3-8518-EFB73CEE7C27}" type="parTrans" cxnId="{5FC316CB-41B6-40CD-87CD-01F8FCA346CD}">
      <dgm:prSet/>
      <dgm:spPr/>
      <dgm:t>
        <a:bodyPr/>
        <a:lstStyle/>
        <a:p>
          <a:endParaRPr lang="en-US"/>
        </a:p>
      </dgm:t>
    </dgm:pt>
    <dgm:pt modelId="{CDC4A3A7-6F65-4EFB-A128-6C3EAA1884A8}" type="sibTrans" cxnId="{5FC316CB-41B6-40CD-87CD-01F8FCA346CD}">
      <dgm:prSet/>
      <dgm:spPr/>
      <dgm:t>
        <a:bodyPr/>
        <a:lstStyle/>
        <a:p>
          <a:endParaRPr lang="en-US"/>
        </a:p>
      </dgm:t>
    </dgm:pt>
    <dgm:pt modelId="{8E95AAE6-4AE6-4523-8A17-3B7125FB6326}">
      <dgm:prSet/>
      <dgm:spPr/>
      <dgm:t>
        <a:bodyPr/>
        <a:lstStyle/>
        <a:p>
          <a:r>
            <a:rPr lang="en-US"/>
            <a:t>Ex: the data you provide is learnt too well and is not applicable</a:t>
          </a:r>
        </a:p>
      </dgm:t>
    </dgm:pt>
    <dgm:pt modelId="{98E5DB4E-6F8F-462B-BF33-641A613D8F8B}" type="parTrans" cxnId="{1EAA570A-8248-4EB4-BC2E-40A51FEA7AE8}">
      <dgm:prSet/>
      <dgm:spPr/>
      <dgm:t>
        <a:bodyPr/>
        <a:lstStyle/>
        <a:p>
          <a:endParaRPr lang="en-US"/>
        </a:p>
      </dgm:t>
    </dgm:pt>
    <dgm:pt modelId="{0E21E5D3-02EF-4399-9ACD-B48FC988401D}" type="sibTrans" cxnId="{1EAA570A-8248-4EB4-BC2E-40A51FEA7AE8}">
      <dgm:prSet/>
      <dgm:spPr/>
      <dgm:t>
        <a:bodyPr/>
        <a:lstStyle/>
        <a:p>
          <a:endParaRPr lang="en-US"/>
        </a:p>
      </dgm:t>
    </dgm:pt>
    <dgm:pt modelId="{2C8F69F5-5B97-425A-AE98-1016AA101481}">
      <dgm:prSet/>
      <dgm:spPr/>
      <dgm:t>
        <a:bodyPr/>
        <a:lstStyle/>
        <a:p>
          <a:r>
            <a:rPr lang="en-US"/>
            <a:t>Training: 99% accuracy</a:t>
          </a:r>
        </a:p>
      </dgm:t>
    </dgm:pt>
    <dgm:pt modelId="{2FDFFD99-5789-478E-94F4-CFEFB6615002}" type="parTrans" cxnId="{EDC75AF7-6161-4962-A044-8E02988B1F9A}">
      <dgm:prSet/>
      <dgm:spPr/>
      <dgm:t>
        <a:bodyPr/>
        <a:lstStyle/>
        <a:p>
          <a:endParaRPr lang="en-US"/>
        </a:p>
      </dgm:t>
    </dgm:pt>
    <dgm:pt modelId="{7856E944-5874-4F01-8F0C-3CD2BB19503E}" type="sibTrans" cxnId="{EDC75AF7-6161-4962-A044-8E02988B1F9A}">
      <dgm:prSet/>
      <dgm:spPr/>
      <dgm:t>
        <a:bodyPr/>
        <a:lstStyle/>
        <a:p>
          <a:endParaRPr lang="en-US"/>
        </a:p>
      </dgm:t>
    </dgm:pt>
    <dgm:pt modelId="{70A61C28-FE07-49E1-996A-AD6AC5B4CE38}">
      <dgm:prSet/>
      <dgm:spPr/>
      <dgm:t>
        <a:bodyPr/>
        <a:lstStyle/>
        <a:p>
          <a:r>
            <a:rPr lang="en-US"/>
            <a:t>Testing: 20% accuracy</a:t>
          </a:r>
        </a:p>
      </dgm:t>
    </dgm:pt>
    <dgm:pt modelId="{853A1EA5-A197-491C-88DF-DC86E11BDC15}" type="parTrans" cxnId="{5591E16A-9A38-4D8D-80CC-03E71A166176}">
      <dgm:prSet/>
      <dgm:spPr/>
      <dgm:t>
        <a:bodyPr/>
        <a:lstStyle/>
        <a:p>
          <a:endParaRPr lang="en-US"/>
        </a:p>
      </dgm:t>
    </dgm:pt>
    <dgm:pt modelId="{53CD53E5-BC98-49AC-9A3A-FD8384A54FA8}" type="sibTrans" cxnId="{5591E16A-9A38-4D8D-80CC-03E71A166176}">
      <dgm:prSet/>
      <dgm:spPr/>
      <dgm:t>
        <a:bodyPr/>
        <a:lstStyle/>
        <a:p>
          <a:endParaRPr lang="en-US"/>
        </a:p>
      </dgm:t>
    </dgm:pt>
    <dgm:pt modelId="{DF9B1237-71BE-4B7B-8AEB-19B61133EF6E}">
      <dgm:prSet/>
      <dgm:spPr/>
      <dgm:t>
        <a:bodyPr/>
        <a:lstStyle/>
        <a:p>
          <a:r>
            <a:rPr lang="en-US"/>
            <a:t>Model is too complex and learns too well</a:t>
          </a:r>
        </a:p>
      </dgm:t>
    </dgm:pt>
    <dgm:pt modelId="{9A52A799-C90A-44A6-9068-C873029AB1F0}" type="parTrans" cxnId="{86989A17-AE7F-4B64-988B-38F7669A76D8}">
      <dgm:prSet/>
      <dgm:spPr/>
      <dgm:t>
        <a:bodyPr/>
        <a:lstStyle/>
        <a:p>
          <a:endParaRPr lang="en-US"/>
        </a:p>
      </dgm:t>
    </dgm:pt>
    <dgm:pt modelId="{7EAA9635-CD7E-460F-8E62-A76603941810}" type="sibTrans" cxnId="{86989A17-AE7F-4B64-988B-38F7669A76D8}">
      <dgm:prSet/>
      <dgm:spPr/>
      <dgm:t>
        <a:bodyPr/>
        <a:lstStyle/>
        <a:p>
          <a:endParaRPr lang="en-US"/>
        </a:p>
      </dgm:t>
    </dgm:pt>
    <dgm:pt modelId="{3565E4CE-8EFA-47C4-9C84-01D5C294A5CA}">
      <dgm:prSet/>
      <dgm:spPr/>
      <dgm:t>
        <a:bodyPr/>
        <a:lstStyle/>
        <a:p>
          <a:r>
            <a:rPr lang="en-US"/>
            <a:t>Underfitting: the model is unable to learn the training data thus not applying it to the testing data. Ex: the data is not being learned in training</a:t>
          </a:r>
        </a:p>
      </dgm:t>
    </dgm:pt>
    <dgm:pt modelId="{B329639A-61BE-44B1-8184-437E19989000}" type="parTrans" cxnId="{C96CF19A-53F0-4125-A873-23F71BCF2295}">
      <dgm:prSet/>
      <dgm:spPr/>
      <dgm:t>
        <a:bodyPr/>
        <a:lstStyle/>
        <a:p>
          <a:endParaRPr lang="en-US"/>
        </a:p>
      </dgm:t>
    </dgm:pt>
    <dgm:pt modelId="{22D72241-3935-43BA-B94A-47DF3077EA14}" type="sibTrans" cxnId="{C96CF19A-53F0-4125-A873-23F71BCF2295}">
      <dgm:prSet/>
      <dgm:spPr/>
      <dgm:t>
        <a:bodyPr/>
        <a:lstStyle/>
        <a:p>
          <a:endParaRPr lang="en-US"/>
        </a:p>
      </dgm:t>
    </dgm:pt>
    <dgm:pt modelId="{C38594CF-3972-45E7-8753-41091791C54D}">
      <dgm:prSet/>
      <dgm:spPr/>
      <dgm:t>
        <a:bodyPr/>
        <a:lstStyle/>
        <a:p>
          <a:r>
            <a:rPr lang="en-US"/>
            <a:t>Training: 20% accuracy</a:t>
          </a:r>
        </a:p>
      </dgm:t>
    </dgm:pt>
    <dgm:pt modelId="{07A2F1B3-4D1F-44F3-9BC0-B12A8642818E}" type="parTrans" cxnId="{8203F095-474B-473B-B0C9-CF2BEBBFCF0A}">
      <dgm:prSet/>
      <dgm:spPr/>
      <dgm:t>
        <a:bodyPr/>
        <a:lstStyle/>
        <a:p>
          <a:endParaRPr lang="en-US"/>
        </a:p>
      </dgm:t>
    </dgm:pt>
    <dgm:pt modelId="{69A7D1ED-644D-4E87-92BD-DB12F0E6CDE2}" type="sibTrans" cxnId="{8203F095-474B-473B-B0C9-CF2BEBBFCF0A}">
      <dgm:prSet/>
      <dgm:spPr/>
      <dgm:t>
        <a:bodyPr/>
        <a:lstStyle/>
        <a:p>
          <a:endParaRPr lang="en-US"/>
        </a:p>
      </dgm:t>
    </dgm:pt>
    <dgm:pt modelId="{3106FEA0-5F29-44D3-8B60-909DE724BA25}">
      <dgm:prSet/>
      <dgm:spPr/>
      <dgm:t>
        <a:bodyPr/>
        <a:lstStyle/>
        <a:p>
          <a:r>
            <a:rPr lang="en-US"/>
            <a:t>Testing: 15% accuracy</a:t>
          </a:r>
        </a:p>
      </dgm:t>
    </dgm:pt>
    <dgm:pt modelId="{42C3D6B1-BEB7-428B-A37C-471737F0A8ED}" type="parTrans" cxnId="{BEA06A14-5F02-4BC3-95F8-53CA392EF4C9}">
      <dgm:prSet/>
      <dgm:spPr/>
      <dgm:t>
        <a:bodyPr/>
        <a:lstStyle/>
        <a:p>
          <a:endParaRPr lang="en-US"/>
        </a:p>
      </dgm:t>
    </dgm:pt>
    <dgm:pt modelId="{D3098257-E145-458C-9404-FD9760BC7F60}" type="sibTrans" cxnId="{BEA06A14-5F02-4BC3-95F8-53CA392EF4C9}">
      <dgm:prSet/>
      <dgm:spPr/>
      <dgm:t>
        <a:bodyPr/>
        <a:lstStyle/>
        <a:p>
          <a:endParaRPr lang="en-US"/>
        </a:p>
      </dgm:t>
    </dgm:pt>
    <dgm:pt modelId="{8B78A403-7413-4048-BB0C-22C85CC70CAC}">
      <dgm:prSet/>
      <dgm:spPr/>
      <dgm:t>
        <a:bodyPr/>
        <a:lstStyle/>
        <a:p>
          <a:r>
            <a:rPr lang="en-US"/>
            <a:t>Model is not complex enough and fails to learn</a:t>
          </a:r>
        </a:p>
      </dgm:t>
    </dgm:pt>
    <dgm:pt modelId="{8F2EB2A8-A349-4398-BC46-1F3198B9147E}" type="parTrans" cxnId="{232BADFC-3791-4C44-834A-A7256B026A39}">
      <dgm:prSet/>
      <dgm:spPr/>
      <dgm:t>
        <a:bodyPr/>
        <a:lstStyle/>
        <a:p>
          <a:endParaRPr lang="en-US"/>
        </a:p>
      </dgm:t>
    </dgm:pt>
    <dgm:pt modelId="{5574DEC9-E2E7-4B73-940A-97A4E0FE803B}" type="sibTrans" cxnId="{232BADFC-3791-4C44-834A-A7256B026A39}">
      <dgm:prSet/>
      <dgm:spPr/>
      <dgm:t>
        <a:bodyPr/>
        <a:lstStyle/>
        <a:p>
          <a:endParaRPr lang="en-US"/>
        </a:p>
      </dgm:t>
    </dgm:pt>
    <dgm:pt modelId="{33209E6F-EB14-4798-9A1E-9E295792DEA6}" type="pres">
      <dgm:prSet presAssocID="{E9513D24-EE82-4D02-84BC-C201B97C3DAF}" presName="Name0" presStyleCnt="0">
        <dgm:presLayoutVars>
          <dgm:dir/>
          <dgm:animLvl val="lvl"/>
          <dgm:resizeHandles val="exact"/>
        </dgm:presLayoutVars>
      </dgm:prSet>
      <dgm:spPr/>
    </dgm:pt>
    <dgm:pt modelId="{42AFE554-B0A1-4267-8292-7BBEA590D5B9}" type="pres">
      <dgm:prSet presAssocID="{CD424FEE-51E7-4315-A0AE-0AF7730A488D}" presName="composite" presStyleCnt="0"/>
      <dgm:spPr/>
    </dgm:pt>
    <dgm:pt modelId="{8583D15C-A6E7-45E6-A278-048F4FA4278A}" type="pres">
      <dgm:prSet presAssocID="{CD424FEE-51E7-4315-A0AE-0AF7730A488D}" presName="parTx" presStyleLbl="alignNode1" presStyleIdx="0" presStyleCnt="2">
        <dgm:presLayoutVars>
          <dgm:chMax val="0"/>
          <dgm:chPref val="0"/>
          <dgm:bulletEnabled val="1"/>
        </dgm:presLayoutVars>
      </dgm:prSet>
      <dgm:spPr/>
    </dgm:pt>
    <dgm:pt modelId="{38A8CD5C-D9E3-453B-B96E-5D3F651BC9AE}" type="pres">
      <dgm:prSet presAssocID="{CD424FEE-51E7-4315-A0AE-0AF7730A488D}" presName="desTx" presStyleLbl="alignAccFollowNode1" presStyleIdx="0" presStyleCnt="2">
        <dgm:presLayoutVars>
          <dgm:bulletEnabled val="1"/>
        </dgm:presLayoutVars>
      </dgm:prSet>
      <dgm:spPr/>
    </dgm:pt>
    <dgm:pt modelId="{1C0C0A0A-A177-41D8-9D1E-BAB7165A14B3}" type="pres">
      <dgm:prSet presAssocID="{CDC4A3A7-6F65-4EFB-A128-6C3EAA1884A8}" presName="space" presStyleCnt="0"/>
      <dgm:spPr/>
    </dgm:pt>
    <dgm:pt modelId="{72821023-7044-4B39-AE06-A0ED4F525A1D}" type="pres">
      <dgm:prSet presAssocID="{3565E4CE-8EFA-47C4-9C84-01D5C294A5CA}" presName="composite" presStyleCnt="0"/>
      <dgm:spPr/>
    </dgm:pt>
    <dgm:pt modelId="{46AFDE4D-F4C0-4516-A795-D68F0EEB830B}" type="pres">
      <dgm:prSet presAssocID="{3565E4CE-8EFA-47C4-9C84-01D5C294A5CA}" presName="parTx" presStyleLbl="alignNode1" presStyleIdx="1" presStyleCnt="2">
        <dgm:presLayoutVars>
          <dgm:chMax val="0"/>
          <dgm:chPref val="0"/>
          <dgm:bulletEnabled val="1"/>
        </dgm:presLayoutVars>
      </dgm:prSet>
      <dgm:spPr/>
    </dgm:pt>
    <dgm:pt modelId="{F44E2C0E-87EA-42AB-A589-33A5843E2B0E}" type="pres">
      <dgm:prSet presAssocID="{3565E4CE-8EFA-47C4-9C84-01D5C294A5CA}" presName="desTx" presStyleLbl="alignAccFollowNode1" presStyleIdx="1" presStyleCnt="2">
        <dgm:presLayoutVars>
          <dgm:bulletEnabled val="1"/>
        </dgm:presLayoutVars>
      </dgm:prSet>
      <dgm:spPr/>
    </dgm:pt>
  </dgm:ptLst>
  <dgm:cxnLst>
    <dgm:cxn modelId="{1EAA570A-8248-4EB4-BC2E-40A51FEA7AE8}" srcId="{CD424FEE-51E7-4315-A0AE-0AF7730A488D}" destId="{8E95AAE6-4AE6-4523-8A17-3B7125FB6326}" srcOrd="0" destOrd="0" parTransId="{98E5DB4E-6F8F-462B-BF33-641A613D8F8B}" sibTransId="{0E21E5D3-02EF-4399-9ACD-B48FC988401D}"/>
    <dgm:cxn modelId="{95B81912-29C0-4A64-B18D-84EC08F7C610}" type="presOf" srcId="{8E95AAE6-4AE6-4523-8A17-3B7125FB6326}" destId="{38A8CD5C-D9E3-453B-B96E-5D3F651BC9AE}" srcOrd="0" destOrd="0" presId="urn:microsoft.com/office/officeart/2005/8/layout/hList1"/>
    <dgm:cxn modelId="{BEA06A14-5F02-4BC3-95F8-53CA392EF4C9}" srcId="{3565E4CE-8EFA-47C4-9C84-01D5C294A5CA}" destId="{3106FEA0-5F29-44D3-8B60-909DE724BA25}" srcOrd="1" destOrd="0" parTransId="{42C3D6B1-BEB7-428B-A37C-471737F0A8ED}" sibTransId="{D3098257-E145-458C-9404-FD9760BC7F60}"/>
    <dgm:cxn modelId="{86989A17-AE7F-4B64-988B-38F7669A76D8}" srcId="{8E95AAE6-4AE6-4523-8A17-3B7125FB6326}" destId="{DF9B1237-71BE-4B7B-8AEB-19B61133EF6E}" srcOrd="2" destOrd="0" parTransId="{9A52A799-C90A-44A6-9068-C873029AB1F0}" sibTransId="{7EAA9635-CD7E-460F-8E62-A76603941810}"/>
    <dgm:cxn modelId="{62AC8519-412B-41D6-954E-3D594344C185}" type="presOf" srcId="{DF9B1237-71BE-4B7B-8AEB-19B61133EF6E}" destId="{38A8CD5C-D9E3-453B-B96E-5D3F651BC9AE}" srcOrd="0" destOrd="3" presId="urn:microsoft.com/office/officeart/2005/8/layout/hList1"/>
    <dgm:cxn modelId="{CF46812C-0C34-45D5-9313-2A148CD3D9D8}" type="presOf" srcId="{3565E4CE-8EFA-47C4-9C84-01D5C294A5CA}" destId="{46AFDE4D-F4C0-4516-A795-D68F0EEB830B}" srcOrd="0" destOrd="0" presId="urn:microsoft.com/office/officeart/2005/8/layout/hList1"/>
    <dgm:cxn modelId="{02A8A842-9AC3-4E71-87AB-9423FEFA8782}" type="presOf" srcId="{C38594CF-3972-45E7-8753-41091791C54D}" destId="{F44E2C0E-87EA-42AB-A589-33A5843E2B0E}" srcOrd="0" destOrd="0" presId="urn:microsoft.com/office/officeart/2005/8/layout/hList1"/>
    <dgm:cxn modelId="{2A71DE46-2F6F-4B45-B5F0-E38A30431DA9}" type="presOf" srcId="{2C8F69F5-5B97-425A-AE98-1016AA101481}" destId="{38A8CD5C-D9E3-453B-B96E-5D3F651BC9AE}" srcOrd="0" destOrd="1" presId="urn:microsoft.com/office/officeart/2005/8/layout/hList1"/>
    <dgm:cxn modelId="{5591E16A-9A38-4D8D-80CC-03E71A166176}" srcId="{8E95AAE6-4AE6-4523-8A17-3B7125FB6326}" destId="{70A61C28-FE07-49E1-996A-AD6AC5B4CE38}" srcOrd="1" destOrd="0" parTransId="{853A1EA5-A197-491C-88DF-DC86E11BDC15}" sibTransId="{53CD53E5-BC98-49AC-9A3A-FD8384A54FA8}"/>
    <dgm:cxn modelId="{23AD4D78-4928-41DA-87AC-DC2B15F854DC}" type="presOf" srcId="{8B78A403-7413-4048-BB0C-22C85CC70CAC}" destId="{F44E2C0E-87EA-42AB-A589-33A5843E2B0E}" srcOrd="0" destOrd="2" presId="urn:microsoft.com/office/officeart/2005/8/layout/hList1"/>
    <dgm:cxn modelId="{8203F095-474B-473B-B0C9-CF2BEBBFCF0A}" srcId="{3565E4CE-8EFA-47C4-9C84-01D5C294A5CA}" destId="{C38594CF-3972-45E7-8753-41091791C54D}" srcOrd="0" destOrd="0" parTransId="{07A2F1B3-4D1F-44F3-9BC0-B12A8642818E}" sibTransId="{69A7D1ED-644D-4E87-92BD-DB12F0E6CDE2}"/>
    <dgm:cxn modelId="{C96CF19A-53F0-4125-A873-23F71BCF2295}" srcId="{E9513D24-EE82-4D02-84BC-C201B97C3DAF}" destId="{3565E4CE-8EFA-47C4-9C84-01D5C294A5CA}" srcOrd="1" destOrd="0" parTransId="{B329639A-61BE-44B1-8184-437E19989000}" sibTransId="{22D72241-3935-43BA-B94A-47DF3077EA14}"/>
    <dgm:cxn modelId="{F2F719B3-A704-421A-912F-E0B9E5150D13}" type="presOf" srcId="{3106FEA0-5F29-44D3-8B60-909DE724BA25}" destId="{F44E2C0E-87EA-42AB-A589-33A5843E2B0E}" srcOrd="0" destOrd="1" presId="urn:microsoft.com/office/officeart/2005/8/layout/hList1"/>
    <dgm:cxn modelId="{428040CA-FC70-43D4-B84D-52914A6FEC90}" type="presOf" srcId="{70A61C28-FE07-49E1-996A-AD6AC5B4CE38}" destId="{38A8CD5C-D9E3-453B-B96E-5D3F651BC9AE}" srcOrd="0" destOrd="2" presId="urn:microsoft.com/office/officeart/2005/8/layout/hList1"/>
    <dgm:cxn modelId="{5FC316CB-41B6-40CD-87CD-01F8FCA346CD}" srcId="{E9513D24-EE82-4D02-84BC-C201B97C3DAF}" destId="{CD424FEE-51E7-4315-A0AE-0AF7730A488D}" srcOrd="0" destOrd="0" parTransId="{D38DE68D-87F1-4AA3-8518-EFB73CEE7C27}" sibTransId="{CDC4A3A7-6F65-4EFB-A128-6C3EAA1884A8}"/>
    <dgm:cxn modelId="{EDC75AF7-6161-4962-A044-8E02988B1F9A}" srcId="{8E95AAE6-4AE6-4523-8A17-3B7125FB6326}" destId="{2C8F69F5-5B97-425A-AE98-1016AA101481}" srcOrd="0" destOrd="0" parTransId="{2FDFFD99-5789-478E-94F4-CFEFB6615002}" sibTransId="{7856E944-5874-4F01-8F0C-3CD2BB19503E}"/>
    <dgm:cxn modelId="{9B230DFB-85E6-44D6-881A-8693F669FE27}" type="presOf" srcId="{E9513D24-EE82-4D02-84BC-C201B97C3DAF}" destId="{33209E6F-EB14-4798-9A1E-9E295792DEA6}" srcOrd="0" destOrd="0" presId="urn:microsoft.com/office/officeart/2005/8/layout/hList1"/>
    <dgm:cxn modelId="{232BADFC-3791-4C44-834A-A7256B026A39}" srcId="{3565E4CE-8EFA-47C4-9C84-01D5C294A5CA}" destId="{8B78A403-7413-4048-BB0C-22C85CC70CAC}" srcOrd="2" destOrd="0" parTransId="{8F2EB2A8-A349-4398-BC46-1F3198B9147E}" sibTransId="{5574DEC9-E2E7-4B73-940A-97A4E0FE803B}"/>
    <dgm:cxn modelId="{2B07A9FD-CC83-4686-897B-2D4EB57109A2}" type="presOf" srcId="{CD424FEE-51E7-4315-A0AE-0AF7730A488D}" destId="{8583D15C-A6E7-45E6-A278-048F4FA4278A}" srcOrd="0" destOrd="0" presId="urn:microsoft.com/office/officeart/2005/8/layout/hList1"/>
    <dgm:cxn modelId="{716E96D7-9799-4955-9CA9-40F51D9C6297}" type="presParOf" srcId="{33209E6F-EB14-4798-9A1E-9E295792DEA6}" destId="{42AFE554-B0A1-4267-8292-7BBEA590D5B9}" srcOrd="0" destOrd="0" presId="urn:microsoft.com/office/officeart/2005/8/layout/hList1"/>
    <dgm:cxn modelId="{388A9ACB-6318-4582-BE9A-7806F9831FAA}" type="presParOf" srcId="{42AFE554-B0A1-4267-8292-7BBEA590D5B9}" destId="{8583D15C-A6E7-45E6-A278-048F4FA4278A}" srcOrd="0" destOrd="0" presId="urn:microsoft.com/office/officeart/2005/8/layout/hList1"/>
    <dgm:cxn modelId="{BC970E88-BDD7-44F1-94D5-FFA59CDF5352}" type="presParOf" srcId="{42AFE554-B0A1-4267-8292-7BBEA590D5B9}" destId="{38A8CD5C-D9E3-453B-B96E-5D3F651BC9AE}" srcOrd="1" destOrd="0" presId="urn:microsoft.com/office/officeart/2005/8/layout/hList1"/>
    <dgm:cxn modelId="{85962EBB-3324-4FE7-B34C-EB32CEE45344}" type="presParOf" srcId="{33209E6F-EB14-4798-9A1E-9E295792DEA6}" destId="{1C0C0A0A-A177-41D8-9D1E-BAB7165A14B3}" srcOrd="1" destOrd="0" presId="urn:microsoft.com/office/officeart/2005/8/layout/hList1"/>
    <dgm:cxn modelId="{F74F82E8-27E0-4E44-A6EE-65B14CE8485E}" type="presParOf" srcId="{33209E6F-EB14-4798-9A1E-9E295792DEA6}" destId="{72821023-7044-4B39-AE06-A0ED4F525A1D}" srcOrd="2" destOrd="0" presId="urn:microsoft.com/office/officeart/2005/8/layout/hList1"/>
    <dgm:cxn modelId="{7E489DAE-95D4-4BE3-999A-CB31122E9A27}" type="presParOf" srcId="{72821023-7044-4B39-AE06-A0ED4F525A1D}" destId="{46AFDE4D-F4C0-4516-A795-D68F0EEB830B}" srcOrd="0" destOrd="0" presId="urn:microsoft.com/office/officeart/2005/8/layout/hList1"/>
    <dgm:cxn modelId="{D73086EC-AF4A-4977-BCFF-6160BD7D3A46}" type="presParOf" srcId="{72821023-7044-4B39-AE06-A0ED4F525A1D}" destId="{F44E2C0E-87EA-42AB-A589-33A5843E2B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D15C-A6E7-45E6-A278-048F4FA4278A}">
      <dsp:nvSpPr>
        <dsp:cNvPr id="0" name=""/>
        <dsp:cNvSpPr/>
      </dsp:nvSpPr>
      <dsp:spPr>
        <a:xfrm>
          <a:off x="51" y="147915"/>
          <a:ext cx="4913783" cy="1481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Overfitting: the model learns the training data too well and cannot apply it to the test data</a:t>
          </a:r>
        </a:p>
      </dsp:txBody>
      <dsp:txXfrm>
        <a:off x="51" y="147915"/>
        <a:ext cx="4913783" cy="1481936"/>
      </dsp:txXfrm>
    </dsp:sp>
    <dsp:sp modelId="{38A8CD5C-D9E3-453B-B96E-5D3F651BC9AE}">
      <dsp:nvSpPr>
        <dsp:cNvPr id="0" name=""/>
        <dsp:cNvSpPr/>
      </dsp:nvSpPr>
      <dsp:spPr>
        <a:xfrm>
          <a:off x="51" y="1629851"/>
          <a:ext cx="4913783" cy="23991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Ex: the data you provide is learnt too well and is not applicable</a:t>
          </a:r>
        </a:p>
        <a:p>
          <a:pPr marL="457200" lvl="2" indent="-228600" algn="l" defTabSz="1022350">
            <a:lnSpc>
              <a:spcPct val="90000"/>
            </a:lnSpc>
            <a:spcBef>
              <a:spcPct val="0"/>
            </a:spcBef>
            <a:spcAft>
              <a:spcPct val="15000"/>
            </a:spcAft>
            <a:buChar char="•"/>
          </a:pPr>
          <a:r>
            <a:rPr lang="en-US" sz="2300" kern="1200"/>
            <a:t>Training: 99% accuracy</a:t>
          </a:r>
        </a:p>
        <a:p>
          <a:pPr marL="457200" lvl="2" indent="-228600" algn="l" defTabSz="1022350">
            <a:lnSpc>
              <a:spcPct val="90000"/>
            </a:lnSpc>
            <a:spcBef>
              <a:spcPct val="0"/>
            </a:spcBef>
            <a:spcAft>
              <a:spcPct val="15000"/>
            </a:spcAft>
            <a:buChar char="•"/>
          </a:pPr>
          <a:r>
            <a:rPr lang="en-US" sz="2300" kern="1200"/>
            <a:t>Testing: 20% accuracy</a:t>
          </a:r>
        </a:p>
        <a:p>
          <a:pPr marL="457200" lvl="2" indent="-228600" algn="l" defTabSz="1022350">
            <a:lnSpc>
              <a:spcPct val="90000"/>
            </a:lnSpc>
            <a:spcBef>
              <a:spcPct val="0"/>
            </a:spcBef>
            <a:spcAft>
              <a:spcPct val="15000"/>
            </a:spcAft>
            <a:buChar char="•"/>
          </a:pPr>
          <a:r>
            <a:rPr lang="en-US" sz="2300" kern="1200"/>
            <a:t>Model is too complex and learns too well</a:t>
          </a:r>
        </a:p>
      </dsp:txBody>
      <dsp:txXfrm>
        <a:off x="51" y="1629851"/>
        <a:ext cx="4913783" cy="2399129"/>
      </dsp:txXfrm>
    </dsp:sp>
    <dsp:sp modelId="{46AFDE4D-F4C0-4516-A795-D68F0EEB830B}">
      <dsp:nvSpPr>
        <dsp:cNvPr id="0" name=""/>
        <dsp:cNvSpPr/>
      </dsp:nvSpPr>
      <dsp:spPr>
        <a:xfrm>
          <a:off x="5601764" y="147915"/>
          <a:ext cx="4913783" cy="1481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Underfitting: the model is unable to learn the training data thus not applying it to the testing data. Ex: the data is not being learned in training</a:t>
          </a:r>
        </a:p>
      </dsp:txBody>
      <dsp:txXfrm>
        <a:off x="5601764" y="147915"/>
        <a:ext cx="4913783" cy="1481936"/>
      </dsp:txXfrm>
    </dsp:sp>
    <dsp:sp modelId="{F44E2C0E-87EA-42AB-A589-33A5843E2B0E}">
      <dsp:nvSpPr>
        <dsp:cNvPr id="0" name=""/>
        <dsp:cNvSpPr/>
      </dsp:nvSpPr>
      <dsp:spPr>
        <a:xfrm>
          <a:off x="5601764" y="1629851"/>
          <a:ext cx="4913783" cy="23991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Training: 20% accuracy</a:t>
          </a:r>
        </a:p>
        <a:p>
          <a:pPr marL="228600" lvl="1" indent="-228600" algn="l" defTabSz="1022350">
            <a:lnSpc>
              <a:spcPct val="90000"/>
            </a:lnSpc>
            <a:spcBef>
              <a:spcPct val="0"/>
            </a:spcBef>
            <a:spcAft>
              <a:spcPct val="15000"/>
            </a:spcAft>
            <a:buChar char="•"/>
          </a:pPr>
          <a:r>
            <a:rPr lang="en-US" sz="2300" kern="1200"/>
            <a:t>Testing: 15% accuracy</a:t>
          </a:r>
        </a:p>
        <a:p>
          <a:pPr marL="228600" lvl="1" indent="-228600" algn="l" defTabSz="1022350">
            <a:lnSpc>
              <a:spcPct val="90000"/>
            </a:lnSpc>
            <a:spcBef>
              <a:spcPct val="0"/>
            </a:spcBef>
            <a:spcAft>
              <a:spcPct val="15000"/>
            </a:spcAft>
            <a:buChar char="•"/>
          </a:pPr>
          <a:r>
            <a:rPr lang="en-US" sz="2300" kern="1200"/>
            <a:t>Model is not complex enough and fails to learn</a:t>
          </a:r>
        </a:p>
      </dsp:txBody>
      <dsp:txXfrm>
        <a:off x="5601764" y="1629851"/>
        <a:ext cx="4913783" cy="23991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C546F-D8D3-424D-A5A8-AC8937B07570}" type="datetimeFigureOut">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11970-E8DA-4F6A-98C5-6B74530D2F74}" type="slidenum">
              <a:t>‹#›</a:t>
            </a:fld>
            <a:endParaRPr lang="en-US"/>
          </a:p>
        </p:txBody>
      </p:sp>
    </p:spTree>
    <p:extLst>
      <p:ext uri="{BB962C8B-B14F-4D97-AF65-F5344CB8AC3E}">
        <p14:creationId xmlns:p14="http://schemas.microsoft.com/office/powerpoint/2010/main" val="277989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01DB-62CC-462C-891F-154D52324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3362A4-4786-4984-8F5E-849B58184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CE20B-4E5F-4A9F-A4D3-E65594256EC2}"/>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FAA860D0-CF65-48BC-911C-CEE3FD4DA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C651-858D-471A-B653-FD2656DF7EBC}"/>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136151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10AE-78EB-47C9-9C15-5B0B3BBA5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C21D6-8317-42C7-953C-EAD68E6E5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96FFE-E2E9-4B26-A1EE-F80F058A3558}"/>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144C731B-9FD5-42E5-950E-BD742C364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3E26E-2069-4757-B282-689BC2BF8C6A}"/>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1467707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5B9C-5BE9-45EB-A6B1-4D749EC8C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139DE3-DDFF-4FE6-9A3D-960DE873A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57080-2C16-49CA-842D-EE88FA308AC2}"/>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0FE9B5D9-3954-4DAA-9948-70EEB685C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3AB8D-5338-44E9-B0ED-A7F07B1D768A}"/>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129346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7153-3E76-4C4F-9323-CF7A17309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60872-3642-402B-AB52-EDE876014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EFEA99-F662-433F-AD1A-FA8A19F4E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AA451-E3F8-4F7A-8554-B89572881DAF}"/>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6" name="Footer Placeholder 5">
            <a:extLst>
              <a:ext uri="{FF2B5EF4-FFF2-40B4-BE49-F238E27FC236}">
                <a16:creationId xmlns:a16="http://schemas.microsoft.com/office/drawing/2014/main" id="{0420D106-DDB7-4C95-8ACF-8AC8B5895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7F934-EFE5-4452-80D3-0E2925866501}"/>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187439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001A-CF16-44BC-A821-F04ED655D7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F45E6C-7CB4-418E-93AB-AF9CE6FFE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4A4986-E9D5-4FFE-923D-DD1F62BF5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0EBAC-A846-4AA7-B346-0BD08C812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8B6C9-EACF-49E0-A697-DE6E9A11C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ED4764-E38D-421D-8EDA-7CE412E2B56F}"/>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8" name="Footer Placeholder 7">
            <a:extLst>
              <a:ext uri="{FF2B5EF4-FFF2-40B4-BE49-F238E27FC236}">
                <a16:creationId xmlns:a16="http://schemas.microsoft.com/office/drawing/2014/main" id="{AB2563C4-DB6A-44B7-AB66-C3416F08FB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A9731E-4458-4A89-85F7-1319F9A617B4}"/>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415042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F830-C4AE-4DF1-A8E9-9394A64B7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B42DC-140D-45A6-850C-896A9AA7AA06}"/>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4" name="Footer Placeholder 3">
            <a:extLst>
              <a:ext uri="{FF2B5EF4-FFF2-40B4-BE49-F238E27FC236}">
                <a16:creationId xmlns:a16="http://schemas.microsoft.com/office/drawing/2014/main" id="{051FC8DE-F862-419D-840B-42102883D9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02647-0297-43D8-8909-E6685C4DF1F9}"/>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289901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1BCAB-1877-405A-9076-8DBC373863C0}"/>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3" name="Footer Placeholder 2">
            <a:extLst>
              <a:ext uri="{FF2B5EF4-FFF2-40B4-BE49-F238E27FC236}">
                <a16:creationId xmlns:a16="http://schemas.microsoft.com/office/drawing/2014/main" id="{96022F33-72A8-4CFF-A6A6-FCF3E222C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35E10-D7EB-462E-930C-4C8EACB77293}"/>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3602036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20CF-5D05-4A70-AD7F-9B4FC1FB7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FEEFC-7355-4C54-A1D2-D97C18E1F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77EBD-8D7A-4CF5-9B0D-F9882EE62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2932B-C376-49C8-A657-D4542BB5F612}"/>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6" name="Footer Placeholder 5">
            <a:extLst>
              <a:ext uri="{FF2B5EF4-FFF2-40B4-BE49-F238E27FC236}">
                <a16:creationId xmlns:a16="http://schemas.microsoft.com/office/drawing/2014/main" id="{9ED05EF9-00C2-439D-BE64-1D84B3F2F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99298-263E-4BBF-B675-DAE6E16A0DE9}"/>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327293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70A1-27DF-4EE1-8AAE-330AECDFF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98BA0-E199-4F4A-B0F7-AD8A0652C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B96CB-38AE-4281-9381-710315519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54086-DD0B-4948-88A2-6F2ABA131184}"/>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6" name="Footer Placeholder 5">
            <a:extLst>
              <a:ext uri="{FF2B5EF4-FFF2-40B4-BE49-F238E27FC236}">
                <a16:creationId xmlns:a16="http://schemas.microsoft.com/office/drawing/2014/main" id="{E339C800-D86A-48CF-A50E-9180BAC89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44118-47B1-40EA-B531-31B54D355F55}"/>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188861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C654-422C-4E54-9692-018183ED4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8D2EB5-6441-41E4-9702-F59B2AEA3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2E6D7-FCEE-4DD8-BFA3-2A23AFD27CE7}"/>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05871475-5B18-4260-B6B6-8B506F574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71369-A56C-4BFF-A228-DF1A0E338E7E}"/>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343978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913590-2BAB-4982-843F-6AED9AD17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DA7DB-5AB2-46A1-BB65-34E42634E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0F4C-E537-469D-B982-ECD0C4946E7A}"/>
              </a:ext>
            </a:extLst>
          </p:cNvPr>
          <p:cNvSpPr>
            <a:spLocks noGrp="1"/>
          </p:cNvSpPr>
          <p:nvPr>
            <p:ph type="dt" sz="half" idx="10"/>
          </p:nvPr>
        </p:nvSpPr>
        <p:spPr/>
        <p:txBody>
          <a:body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EA50AD81-5834-4368-B823-F1674F2FA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B7B87-4136-4E6C-9B08-164ABD168A27}"/>
              </a:ext>
            </a:extLst>
          </p:cNvPr>
          <p:cNvSpPr>
            <a:spLocks noGrp="1"/>
          </p:cNvSpPr>
          <p:nvPr>
            <p:ph type="sldNum" sz="quarter" idx="12"/>
          </p:nvPr>
        </p:nvSpPr>
        <p:spPr/>
        <p:txBody>
          <a:bodyPr/>
          <a:lstStyle/>
          <a:p>
            <a:fld id="{47DC1CB3-F420-49C3-9571-030D996E86E4}" type="slidenum">
              <a:rPr lang="en-US" smtClean="0"/>
              <a:t>‹#›</a:t>
            </a:fld>
            <a:endParaRPr lang="en-US"/>
          </a:p>
        </p:txBody>
      </p:sp>
    </p:spTree>
    <p:extLst>
      <p:ext uri="{BB962C8B-B14F-4D97-AF65-F5344CB8AC3E}">
        <p14:creationId xmlns:p14="http://schemas.microsoft.com/office/powerpoint/2010/main" val="328660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47DAD-24D3-4C52-B828-17F373DD8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5F28F-2EA9-49CD-AB84-6366DC5DC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8B1ED-19DC-4FE8-B24D-4C2FF4D54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6C895-8D73-4CA6-88CB-07C915912C74}" type="datetimeFigureOut">
              <a:rPr lang="en-US" smtClean="0"/>
              <a:t>10/31/2022</a:t>
            </a:fld>
            <a:endParaRPr lang="en-US"/>
          </a:p>
        </p:txBody>
      </p:sp>
      <p:sp>
        <p:nvSpPr>
          <p:cNvPr id="5" name="Footer Placeholder 4">
            <a:extLst>
              <a:ext uri="{FF2B5EF4-FFF2-40B4-BE49-F238E27FC236}">
                <a16:creationId xmlns:a16="http://schemas.microsoft.com/office/drawing/2014/main" id="{46EE1B91-EBAE-431A-9FE0-D0EDB7EFE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86A4F-951F-43BF-8CDE-95AE58106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C1CB3-F420-49C3-9571-030D996E86E4}" type="slidenum">
              <a:rPr lang="en-US" smtClean="0"/>
              <a:t>‹#›</a:t>
            </a:fld>
            <a:endParaRPr lang="en-US"/>
          </a:p>
        </p:txBody>
      </p:sp>
    </p:spTree>
    <p:extLst>
      <p:ext uri="{BB962C8B-B14F-4D97-AF65-F5344CB8AC3E}">
        <p14:creationId xmlns:p14="http://schemas.microsoft.com/office/powerpoint/2010/main" val="4131455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nsorflow.org/instal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andas.pydata.org/docs/getting_started/install.html" TargetMode="External"/><Relationship Id="rId5" Type="http://schemas.openxmlformats.org/officeDocument/2006/relationships/hyperlink" Target="https://numpy.org/" TargetMode="External"/><Relationship Id="rId4" Type="http://schemas.openxmlformats.org/officeDocument/2006/relationships/hyperlink" Target="https://pytorch.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Stonehill-GWAIN-PC-Lab/Biome-Model-Scripts/blob/main/scriptToCreatePredictAndEvaluateBiomeModel.p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craiyon.com/" TargetMode="External"/><Relationship Id="rId4" Type="http://schemas.openxmlformats.org/officeDocument/2006/relationships/hyperlink" Target="https://openai.com/dall-e-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51E60B2-DD9A-B1B4-15A7-BA013F9D8C76}"/>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p:cNvSpPr>
            <a:spLocks noGrp="1"/>
          </p:cNvSpPr>
          <p:nvPr>
            <p:ph type="ctrTitle"/>
          </p:nvPr>
        </p:nvSpPr>
        <p:spPr>
          <a:xfrm>
            <a:off x="965200" y="-390712"/>
            <a:ext cx="10261600" cy="3564869"/>
          </a:xfrm>
        </p:spPr>
        <p:txBody>
          <a:bodyPr>
            <a:normAutofit/>
          </a:bodyPr>
          <a:lstStyle/>
          <a:p>
            <a:r>
              <a:rPr lang="en-US" sz="10600">
                <a:ln w="22225">
                  <a:solidFill>
                    <a:schemeClr val="tx1"/>
                  </a:solidFill>
                  <a:miter lim="800000"/>
                </a:ln>
                <a:noFill/>
                <a:ea typeface="Calibri Light"/>
                <a:cs typeface="Calibri Light"/>
              </a:rPr>
              <a:t>Machine Learning Workshop</a:t>
            </a:r>
            <a:endParaRPr lang="en-US" sz="10600">
              <a:ln w="22225">
                <a:solidFill>
                  <a:prstClr val="white"/>
                </a:solidFill>
                <a:miter lim="800000"/>
              </a:ln>
              <a:cs typeface="Calibri Light"/>
            </a:endParaRPr>
          </a:p>
        </p:txBody>
      </p:sp>
      <p:sp>
        <p:nvSpPr>
          <p:cNvPr id="3" name="Subtitle 2"/>
          <p:cNvSpPr>
            <a:spLocks noGrp="1"/>
          </p:cNvSpPr>
          <p:nvPr>
            <p:ph type="subTitle" idx="1"/>
          </p:nvPr>
        </p:nvSpPr>
        <p:spPr>
          <a:xfrm>
            <a:off x="965200" y="3350561"/>
            <a:ext cx="10261600" cy="1202995"/>
          </a:xfrm>
        </p:spPr>
        <p:txBody>
          <a:bodyPr vert="horz" lIns="91440" tIns="45720" rIns="91440" bIns="45720" rtlCol="0" anchor="t">
            <a:normAutofit lnSpcReduction="10000"/>
          </a:bodyPr>
          <a:lstStyle/>
          <a:p>
            <a:r>
              <a:rPr lang="en-US" sz="2000">
                <a:cs typeface="Calibri"/>
              </a:rPr>
              <a:t>ACM Meeting 10.31.22</a:t>
            </a:r>
            <a:endParaRPr lang="en-US"/>
          </a:p>
          <a:p>
            <a:r>
              <a:rPr lang="en-US" sz="2600">
                <a:cs typeface="Calibri"/>
              </a:rPr>
              <a:t>Happy Halloween</a:t>
            </a:r>
            <a:r>
              <a:rPr lang="en-US" sz="2000">
                <a:cs typeface="Calibri"/>
              </a:rPr>
              <a:t> </a:t>
            </a:r>
          </a:p>
          <a:p>
            <a:r>
              <a:rPr lang="en-US" sz="2000">
                <a:cs typeface="Calibri"/>
              </a:rPr>
              <a:t>Robots taking over the world</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Diagram&#10;&#10;Description automatically generated">
            <a:extLst>
              <a:ext uri="{FF2B5EF4-FFF2-40B4-BE49-F238E27FC236}">
                <a16:creationId xmlns:a16="http://schemas.microsoft.com/office/drawing/2014/main" id="{C2D32FC3-A209-EC74-1F6F-26D19667E1D7}"/>
              </a:ext>
            </a:extLst>
          </p:cNvPr>
          <p:cNvPicPr>
            <a:picLocks noChangeAspect="1"/>
          </p:cNvPicPr>
          <p:nvPr/>
        </p:nvPicPr>
        <p:blipFill rotWithShape="1">
          <a:blip r:embed="rId2"/>
          <a:srcRect l="25384" t="38767" r="27308" b="20395"/>
          <a:stretch/>
        </p:blipFill>
        <p:spPr>
          <a:xfrm>
            <a:off x="1694846" y="1288745"/>
            <a:ext cx="8792309" cy="4267211"/>
          </a:xfrm>
          <a:prstGeom prst="rect">
            <a:avLst/>
          </a:prstGeom>
        </p:spPr>
      </p:pic>
    </p:spTree>
    <p:extLst>
      <p:ext uri="{BB962C8B-B14F-4D97-AF65-F5344CB8AC3E}">
        <p14:creationId xmlns:p14="http://schemas.microsoft.com/office/powerpoint/2010/main" val="87229688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Diagram&#10;&#10;Description automatically generated">
            <a:extLst>
              <a:ext uri="{FF2B5EF4-FFF2-40B4-BE49-F238E27FC236}">
                <a16:creationId xmlns:a16="http://schemas.microsoft.com/office/drawing/2014/main" id="{8C0B094C-FA2B-66BD-8787-41CC88084134}"/>
              </a:ext>
            </a:extLst>
          </p:cNvPr>
          <p:cNvPicPr>
            <a:picLocks noGrp="1" noChangeAspect="1"/>
          </p:cNvPicPr>
          <p:nvPr>
            <p:ph idx="1"/>
          </p:nvPr>
        </p:nvPicPr>
        <p:blipFill>
          <a:blip r:embed="rId2"/>
          <a:stretch>
            <a:fillRect/>
          </a:stretch>
        </p:blipFill>
        <p:spPr>
          <a:xfrm>
            <a:off x="3144090" y="217748"/>
            <a:ext cx="5915025" cy="3629025"/>
          </a:xfrm>
        </p:spPr>
      </p:pic>
      <p:sp>
        <p:nvSpPr>
          <p:cNvPr id="6" name="TextBox 5">
            <a:extLst>
              <a:ext uri="{FF2B5EF4-FFF2-40B4-BE49-F238E27FC236}">
                <a16:creationId xmlns:a16="http://schemas.microsoft.com/office/drawing/2014/main" id="{4DB79148-BD36-99A2-3E27-4DDBE7680319}"/>
              </a:ext>
            </a:extLst>
          </p:cNvPr>
          <p:cNvSpPr txBox="1"/>
          <p:nvPr/>
        </p:nvSpPr>
        <p:spPr>
          <a:xfrm>
            <a:off x="2020260" y="4451137"/>
            <a:ext cx="853087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The collection of all the weights in the nodes make up what's called a model</a:t>
            </a:r>
          </a:p>
          <a:p>
            <a:pPr marL="285750" indent="-285750">
              <a:buFont typeface="Arial"/>
              <a:buChar char="•"/>
            </a:pPr>
            <a:endParaRPr lang="en-US" sz="2000">
              <a:cs typeface="Calibri"/>
            </a:endParaRPr>
          </a:p>
          <a:p>
            <a:pPr marL="285750" indent="-285750">
              <a:buFont typeface="Arial"/>
              <a:buChar char="•"/>
            </a:pPr>
            <a:r>
              <a:rPr lang="en-US" sz="2000">
                <a:cs typeface="Calibri"/>
              </a:rPr>
              <a:t>This model improves with each new set of data that you give it to train on</a:t>
            </a:r>
          </a:p>
          <a:p>
            <a:pPr marL="285750" indent="-285750">
              <a:buFont typeface="Arial"/>
              <a:buChar char="•"/>
            </a:pPr>
            <a:endParaRPr lang="en-US" sz="2000">
              <a:cs typeface="Calibri"/>
            </a:endParaRPr>
          </a:p>
          <a:p>
            <a:pPr marL="285750" indent="-285750">
              <a:buFont typeface="Arial"/>
              <a:buChar char="•"/>
            </a:pPr>
            <a:r>
              <a:rPr lang="en-US" sz="2000">
                <a:cs typeface="Calibri"/>
              </a:rPr>
              <a:t>The model calculates the best prediction possible and gives it for output</a:t>
            </a:r>
          </a:p>
        </p:txBody>
      </p:sp>
    </p:spTree>
    <p:extLst>
      <p:ext uri="{BB962C8B-B14F-4D97-AF65-F5344CB8AC3E}">
        <p14:creationId xmlns:p14="http://schemas.microsoft.com/office/powerpoint/2010/main" val="14848100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321F623-FD2C-CE00-0EE4-2DAFFF9DAA9C}"/>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4" name="Title 1">
            <a:extLst>
              <a:ext uri="{FF2B5EF4-FFF2-40B4-BE49-F238E27FC236}">
                <a16:creationId xmlns:a16="http://schemas.microsoft.com/office/drawing/2014/main" id="{9014C1E0-D5E6-B369-87C1-72113B06B7AC}"/>
              </a:ext>
            </a:extLst>
          </p:cNvPr>
          <p:cNvSpPr>
            <a:spLocks noGrp="1"/>
          </p:cNvSpPr>
          <p:nvPr>
            <p:ph type="title"/>
          </p:nvPr>
        </p:nvSpPr>
        <p:spPr>
          <a:xfrm>
            <a:off x="838200" y="365125"/>
            <a:ext cx="10515600" cy="1325563"/>
          </a:xfrm>
        </p:spPr>
        <p:txBody>
          <a:bodyPr>
            <a:normAutofit/>
          </a:bodyPr>
          <a:lstStyle/>
          <a:p>
            <a:r>
              <a:rPr lang="en-US" sz="5400" b="1">
                <a:solidFill>
                  <a:srgbClr val="FFFFFF"/>
                </a:solidFill>
                <a:cs typeface="Calibri Light"/>
              </a:rPr>
              <a:t>Overfitting vs Underfitting</a:t>
            </a:r>
          </a:p>
        </p:txBody>
      </p:sp>
      <p:sp>
        <p:nvSpPr>
          <p:cNvPr id="1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3E41043D-2846-4102-1B2B-2E228B1252C5}"/>
              </a:ext>
            </a:extLst>
          </p:cNvPr>
          <p:cNvGraphicFramePr>
            <a:graphicFrameLocks noGrp="1"/>
          </p:cNvGraphicFramePr>
          <p:nvPr>
            <p:ph idx="1"/>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2483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con&#10;&#10;Description automatically generated">
            <a:extLst>
              <a:ext uri="{FF2B5EF4-FFF2-40B4-BE49-F238E27FC236}">
                <a16:creationId xmlns:a16="http://schemas.microsoft.com/office/drawing/2014/main" id="{945390C1-CD10-56DA-229E-D9D7583FC40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4" name="Title 1">
            <a:extLst>
              <a:ext uri="{FF2B5EF4-FFF2-40B4-BE49-F238E27FC236}">
                <a16:creationId xmlns:a16="http://schemas.microsoft.com/office/drawing/2014/main" id="{7EA6C7DF-58D8-F1AA-4633-FB6C36B7451A}"/>
              </a:ext>
            </a:extLst>
          </p:cNvPr>
          <p:cNvSpPr>
            <a:spLocks noGrp="1"/>
          </p:cNvSpPr>
          <p:nvPr>
            <p:ph type="title"/>
          </p:nvPr>
        </p:nvSpPr>
        <p:spPr>
          <a:xfrm>
            <a:off x="838200" y="73773"/>
            <a:ext cx="10515600" cy="1639326"/>
          </a:xfrm>
        </p:spPr>
        <p:txBody>
          <a:bodyPr>
            <a:normAutofit/>
          </a:bodyPr>
          <a:lstStyle/>
          <a:p>
            <a:r>
              <a:rPr lang="en-US" sz="4800" b="1">
                <a:solidFill>
                  <a:srgbClr val="FFFFFF"/>
                </a:solidFill>
                <a:cs typeface="Calibri Light"/>
              </a:rPr>
              <a:t>How to Create a Machine </a:t>
            </a:r>
            <a:br>
              <a:rPr lang="en-US" sz="4800" b="1">
                <a:cs typeface="Calibri Light"/>
              </a:rPr>
            </a:br>
            <a:r>
              <a:rPr lang="en-US" sz="4800" b="1">
                <a:solidFill>
                  <a:srgbClr val="FFFFFF"/>
                </a:solidFill>
                <a:cs typeface="Calibri Light"/>
              </a:rPr>
              <a:t>Learning Model</a:t>
            </a:r>
          </a:p>
        </p:txBody>
      </p:sp>
      <p:sp>
        <p:nvSpPr>
          <p:cNvPr id="6" name="Content Placeholder 2">
            <a:extLst>
              <a:ext uri="{FF2B5EF4-FFF2-40B4-BE49-F238E27FC236}">
                <a16:creationId xmlns:a16="http://schemas.microsoft.com/office/drawing/2014/main" id="{52FD20C8-0ADB-DA23-3CFB-8B2D81E3955C}"/>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a:solidFill>
                  <a:srgbClr val="FFFFFF"/>
                </a:solidFill>
                <a:cs typeface="Calibri"/>
              </a:rPr>
              <a:t>Most machine learning is done in Python</a:t>
            </a:r>
          </a:p>
          <a:p>
            <a:r>
              <a:rPr lang="en-US">
                <a:solidFill>
                  <a:srgbClr val="FFFFFF"/>
                </a:solidFill>
                <a:cs typeface="Calibri"/>
              </a:rPr>
              <a:t>There are two main Python packages that people use</a:t>
            </a:r>
          </a:p>
          <a:p>
            <a:pPr lvl="1"/>
            <a:r>
              <a:rPr lang="en-US">
                <a:solidFill>
                  <a:srgbClr val="FFFFFF"/>
                </a:solidFill>
                <a:cs typeface="Calibri"/>
              </a:rPr>
              <a:t>Tensorflow 2: </a:t>
            </a:r>
            <a:r>
              <a:rPr lang="en-US">
                <a:solidFill>
                  <a:srgbClr val="FFFFFF"/>
                </a:solidFill>
                <a:ea typeface="+mn-lt"/>
                <a:cs typeface="+mn-lt"/>
                <a:hlinkClick r:id="rId3"/>
              </a:rPr>
              <a:t>https://www.tensorflow.org/install</a:t>
            </a:r>
          </a:p>
          <a:p>
            <a:pPr lvl="1"/>
            <a:r>
              <a:rPr lang="en-US">
                <a:solidFill>
                  <a:srgbClr val="FFFFFF"/>
                </a:solidFill>
                <a:cs typeface="Calibri"/>
              </a:rPr>
              <a:t>PyTorch: </a:t>
            </a:r>
            <a:r>
              <a:rPr lang="en-US">
                <a:solidFill>
                  <a:srgbClr val="FFFFFF"/>
                </a:solidFill>
                <a:ea typeface="+mn-lt"/>
                <a:cs typeface="+mn-lt"/>
                <a:hlinkClick r:id="rId4"/>
              </a:rPr>
              <a:t>https://pytorch.org/</a:t>
            </a:r>
            <a:endParaRPr lang="en-US">
              <a:solidFill>
                <a:srgbClr val="FFFFFF"/>
              </a:solidFill>
              <a:ea typeface="+mn-lt"/>
              <a:cs typeface="+mn-lt"/>
            </a:endParaRPr>
          </a:p>
          <a:p>
            <a:r>
              <a:rPr lang="en-US">
                <a:solidFill>
                  <a:srgbClr val="FFFFFF"/>
                </a:solidFill>
                <a:cs typeface="Calibri"/>
              </a:rPr>
              <a:t>These packages make it relatively easy to set up the architecture for and train a model</a:t>
            </a:r>
          </a:p>
          <a:p>
            <a:r>
              <a:rPr lang="en-US">
                <a:solidFill>
                  <a:srgbClr val="FFFFFF"/>
                </a:solidFill>
                <a:cs typeface="Calibri"/>
              </a:rPr>
              <a:t>Tensorflow requires NumPy: </a:t>
            </a:r>
            <a:r>
              <a:rPr lang="en-US">
                <a:solidFill>
                  <a:srgbClr val="FFFFFF"/>
                </a:solidFill>
                <a:ea typeface="+mn-lt"/>
                <a:cs typeface="+mn-lt"/>
                <a:hlinkClick r:id="rId5"/>
              </a:rPr>
              <a:t>https://numpy.org/</a:t>
            </a:r>
            <a:endParaRPr lang="en-US">
              <a:solidFill>
                <a:srgbClr val="FFFFFF"/>
              </a:solidFill>
              <a:ea typeface="+mn-lt"/>
              <a:cs typeface="+mn-lt"/>
            </a:endParaRPr>
          </a:p>
          <a:p>
            <a:pPr lvl="1"/>
            <a:r>
              <a:rPr lang="en-US">
                <a:solidFill>
                  <a:srgbClr val="FFFFFF"/>
                </a:solidFill>
                <a:cs typeface="Calibri"/>
              </a:rPr>
              <a:t>NumPy is used for the arrays of data</a:t>
            </a:r>
          </a:p>
          <a:p>
            <a:pPr lvl="1"/>
            <a:r>
              <a:rPr lang="en-US">
                <a:solidFill>
                  <a:srgbClr val="FFFFFF"/>
                </a:solidFill>
                <a:cs typeface="Calibri"/>
              </a:rPr>
              <a:t>Pandas is a data frame package that works well with NumPy: </a:t>
            </a:r>
            <a:r>
              <a:rPr lang="en-US">
                <a:solidFill>
                  <a:srgbClr val="FFFFFF"/>
                </a:solidFill>
                <a:ea typeface="+mn-lt"/>
                <a:cs typeface="+mn-lt"/>
                <a:hlinkClick r:id="rId6"/>
              </a:rPr>
              <a:t>https://pandas.pydata.org/docs/getting_started/install.html</a:t>
            </a:r>
            <a:endParaRPr lang="en-US">
              <a:solidFill>
                <a:srgbClr val="FFFFFF"/>
              </a:solidFill>
              <a:ea typeface="+mn-lt"/>
              <a:cs typeface="+mn-lt"/>
            </a:endParaRPr>
          </a:p>
          <a:p>
            <a:pPr lvl="1"/>
            <a:endParaRPr lang="en-US">
              <a:solidFill>
                <a:srgbClr val="FFFFFF"/>
              </a:solidFill>
              <a:cs typeface="Calibri"/>
            </a:endParaRPr>
          </a:p>
        </p:txBody>
      </p:sp>
    </p:spTree>
    <p:extLst>
      <p:ext uri="{BB962C8B-B14F-4D97-AF65-F5344CB8AC3E}">
        <p14:creationId xmlns:p14="http://schemas.microsoft.com/office/powerpoint/2010/main" val="8380276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E4F70B3-5AF4-847A-979E-752B5A855F62}"/>
              </a:ext>
            </a:extLst>
          </p:cNvPr>
          <p:cNvSpPr>
            <a:spLocks noGrp="1"/>
          </p:cNvSpPr>
          <p:nvPr>
            <p:ph type="title"/>
          </p:nvPr>
        </p:nvSpPr>
        <p:spPr>
          <a:xfrm>
            <a:off x="640080" y="325369"/>
            <a:ext cx="4368602" cy="1956841"/>
          </a:xfrm>
        </p:spPr>
        <p:txBody>
          <a:bodyPr anchor="b">
            <a:normAutofit/>
          </a:bodyPr>
          <a:lstStyle/>
          <a:p>
            <a:r>
              <a:rPr lang="en-US" sz="5400" b="1">
                <a:cs typeface="Calibri Light"/>
              </a:rPr>
              <a:t>Computer Vision</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CCF1B97-28DA-610D-4557-9A41B6029A45}"/>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000">
                <a:ea typeface="+mn-lt"/>
                <a:cs typeface="+mn-lt"/>
              </a:rPr>
              <a:t>A field of artificial intelligence that trains computers to interpret and understand the visual world. Derives meaningful information from image data</a:t>
            </a:r>
          </a:p>
          <a:p>
            <a:r>
              <a:rPr lang="en-US" sz="2000">
                <a:cs typeface="Calibri" panose="020F0502020204030204"/>
              </a:rPr>
              <a:t>Examples: Snapchat lenses, medical diagnosis tools, dog breed identify by image app...</a:t>
            </a:r>
          </a:p>
          <a:p>
            <a:r>
              <a:rPr lang="en-US" sz="2000">
                <a:cs typeface="Calibri" panose="020F0502020204030204"/>
              </a:rPr>
              <a:t>Uses deep learning and convolutional neural networks</a:t>
            </a:r>
          </a:p>
          <a:p>
            <a:endParaRPr lang="en-US" sz="2000">
              <a:cs typeface="Calibri" panose="020F0502020204030204"/>
            </a:endParaRPr>
          </a:p>
        </p:txBody>
      </p:sp>
      <p:pic>
        <p:nvPicPr>
          <p:cNvPr id="2" name="Picture 2">
            <a:extLst>
              <a:ext uri="{FF2B5EF4-FFF2-40B4-BE49-F238E27FC236}">
                <a16:creationId xmlns:a16="http://schemas.microsoft.com/office/drawing/2014/main" id="{799534E0-850F-8B0D-52AC-7EB33CA19928}"/>
              </a:ext>
            </a:extLst>
          </p:cNvPr>
          <p:cNvPicPr>
            <a:picLocks noChangeAspect="1"/>
          </p:cNvPicPr>
          <p:nvPr/>
        </p:nvPicPr>
        <p:blipFill rotWithShape="1">
          <a:blip r:embed="rId2"/>
          <a:srcRect l="42696" r="8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658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C3EC07B-CEC4-E636-B734-3D8FD10D60F4}"/>
              </a:ext>
            </a:extLst>
          </p:cNvPr>
          <p:cNvSpPr txBox="1"/>
          <p:nvPr/>
        </p:nvSpPr>
        <p:spPr>
          <a:xfrm>
            <a:off x="7239014" y="525982"/>
            <a:ext cx="4282983" cy="120036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a:latin typeface="+mj-lt"/>
                <a:ea typeface="+mj-ea"/>
                <a:cs typeface="+mj-cs"/>
              </a:rPr>
              <a:t>What is a GAN?</a:t>
            </a:r>
            <a:endParaRPr lang="en-US" sz="3600" b="1">
              <a:latin typeface="+mj-lt"/>
              <a:ea typeface="+mj-ea"/>
              <a:cs typeface="Calibri Light"/>
            </a:endParaRPr>
          </a:p>
        </p:txBody>
      </p:sp>
      <p:sp>
        <p:nvSpPr>
          <p:cNvPr id="6" name="TextBox 5">
            <a:extLst>
              <a:ext uri="{FF2B5EF4-FFF2-40B4-BE49-F238E27FC236}">
                <a16:creationId xmlns:a16="http://schemas.microsoft.com/office/drawing/2014/main" id="{4B11CFC9-C278-7729-AE63-26C01C16F75E}"/>
              </a:ext>
            </a:extLst>
          </p:cNvPr>
          <p:cNvSpPr txBox="1"/>
          <p:nvPr/>
        </p:nvSpPr>
        <p:spPr>
          <a:xfrm>
            <a:off x="7239013" y="2212990"/>
            <a:ext cx="4282984" cy="3511943"/>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n-US" sz="2200" i="0">
                <a:effectLst/>
              </a:rPr>
              <a:t>An approach to image</a:t>
            </a:r>
            <a:r>
              <a:rPr lang="en-US" sz="2200"/>
              <a:t> generation using artificial intelligence</a:t>
            </a:r>
            <a:endParaRPr lang="en-US" sz="2200" i="0">
              <a:effectLst/>
            </a:endParaRPr>
          </a:p>
          <a:p>
            <a:pPr marL="285750" indent="-228600">
              <a:lnSpc>
                <a:spcPct val="90000"/>
              </a:lnSpc>
              <a:spcAft>
                <a:spcPts val="600"/>
              </a:spcAft>
              <a:buFont typeface="Arial" panose="020B0604020202020204" pitchFamily="34" charset="0"/>
              <a:buChar char="•"/>
            </a:pPr>
            <a:r>
              <a:rPr lang="en-US" sz="2200" i="0">
                <a:effectLst/>
              </a:rPr>
              <a:t>Made up of a Generator and a Discriminator</a:t>
            </a:r>
          </a:p>
          <a:p>
            <a:pPr marL="285750" indent="-228600">
              <a:lnSpc>
                <a:spcPct val="90000"/>
              </a:lnSpc>
              <a:spcAft>
                <a:spcPts val="600"/>
              </a:spcAft>
              <a:buFont typeface="Arial" panose="020B0604020202020204" pitchFamily="34" charset="0"/>
              <a:buChar char="•"/>
            </a:pPr>
            <a:r>
              <a:rPr lang="en-US" sz="2200" i="0">
                <a:effectLst/>
              </a:rPr>
              <a:t>The two are in </a:t>
            </a:r>
            <a:r>
              <a:rPr lang="en-US" sz="2200"/>
              <a:t>competition with one another</a:t>
            </a:r>
          </a:p>
          <a:p>
            <a:pPr marL="285750" indent="-228600">
              <a:lnSpc>
                <a:spcPct val="90000"/>
              </a:lnSpc>
              <a:spcAft>
                <a:spcPts val="600"/>
              </a:spcAft>
              <a:buFont typeface="Arial" panose="020B0604020202020204" pitchFamily="34" charset="0"/>
              <a:buChar char="•"/>
            </a:pPr>
            <a:r>
              <a:rPr lang="en-US" sz="2200" i="0">
                <a:effectLst/>
              </a:rPr>
              <a:t>Generator tries to </a:t>
            </a:r>
            <a:r>
              <a:rPr lang="en-US" sz="2200"/>
              <a:t>fool the Discriminator by producing images that look realistic</a:t>
            </a:r>
          </a:p>
          <a:p>
            <a:pPr marL="285750" indent="-228600">
              <a:lnSpc>
                <a:spcPct val="90000"/>
              </a:lnSpc>
              <a:spcAft>
                <a:spcPts val="600"/>
              </a:spcAft>
              <a:buFont typeface="Arial" panose="020B0604020202020204" pitchFamily="34" charset="0"/>
              <a:buChar char="•"/>
            </a:pPr>
            <a:r>
              <a:rPr lang="en-US" sz="2200"/>
              <a:t>Discriminator tries to distinguish between what is a real image and what is a fake image</a:t>
            </a:r>
          </a:p>
          <a:p>
            <a:pPr marL="285750" indent="-228600">
              <a:lnSpc>
                <a:spcPct val="90000"/>
              </a:lnSpc>
              <a:spcAft>
                <a:spcPts val="600"/>
              </a:spcAft>
              <a:buFont typeface="Arial" panose="020B0604020202020204" pitchFamily="34" charset="0"/>
              <a:buChar char="•"/>
            </a:pPr>
            <a:endParaRPr lang="en-US" sz="2200" i="0">
              <a:effectLst/>
            </a:endParaRPr>
          </a:p>
        </p:txBody>
      </p:sp>
      <p:pic>
        <p:nvPicPr>
          <p:cNvPr id="9" name="Picture 2" descr="What is a Generative Adversarial Network (GAN)? - Unite.AI">
            <a:extLst>
              <a:ext uri="{FF2B5EF4-FFF2-40B4-BE49-F238E27FC236}">
                <a16:creationId xmlns:a16="http://schemas.microsoft.com/office/drawing/2014/main" id="{4A9FB7BE-54D7-7278-E7E0-C38352C0D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64"/>
          <a:stretch/>
        </p:blipFill>
        <p:spPr bwMode="auto">
          <a:xfrm>
            <a:off x="415038" y="2164965"/>
            <a:ext cx="5990665" cy="252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615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E104C592-C6C1-FBFD-5357-1035D3631AA6}"/>
              </a:ext>
            </a:extLst>
          </p:cNvPr>
          <p:cNvSpPr txBox="1"/>
          <p:nvPr/>
        </p:nvSpPr>
        <p:spPr>
          <a:xfrm>
            <a:off x="1166648" y="655591"/>
            <a:ext cx="4929352" cy="231561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What is a GAN?</a:t>
            </a:r>
            <a:endParaRPr lang="en-US" sz="4400" b="1">
              <a:latin typeface="+mj-lt"/>
              <a:ea typeface="+mj-ea"/>
              <a:cs typeface="Calibri Light"/>
            </a:endParaRPr>
          </a:p>
        </p:txBody>
      </p:sp>
      <p:sp>
        <p:nvSpPr>
          <p:cNvPr id="6" name="TextBox 5">
            <a:extLst>
              <a:ext uri="{FF2B5EF4-FFF2-40B4-BE49-F238E27FC236}">
                <a16:creationId xmlns:a16="http://schemas.microsoft.com/office/drawing/2014/main" id="{CCD9B4E1-FFB7-3A90-9C41-A47C4A12294C}"/>
              </a:ext>
            </a:extLst>
          </p:cNvPr>
          <p:cNvSpPr txBox="1"/>
          <p:nvPr/>
        </p:nvSpPr>
        <p:spPr>
          <a:xfrm>
            <a:off x="1166648" y="3502955"/>
            <a:ext cx="5164703" cy="302765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a:t>Generator is not given access to any real data</a:t>
            </a:r>
            <a:endParaRPr lang="en-US" sz="2200" i="0">
              <a:effectLst/>
            </a:endParaRPr>
          </a:p>
          <a:p>
            <a:pPr marL="285750" indent="-228600">
              <a:lnSpc>
                <a:spcPct val="90000"/>
              </a:lnSpc>
              <a:spcAft>
                <a:spcPts val="600"/>
              </a:spcAft>
              <a:buFont typeface="Arial" panose="020B0604020202020204" pitchFamily="34" charset="0"/>
              <a:buChar char="•"/>
            </a:pPr>
            <a:r>
              <a:rPr lang="en-US" sz="2200"/>
              <a:t>Discriminator is given the real images</a:t>
            </a:r>
          </a:p>
          <a:p>
            <a:pPr marL="285750" indent="-228600">
              <a:lnSpc>
                <a:spcPct val="90000"/>
              </a:lnSpc>
              <a:spcAft>
                <a:spcPts val="600"/>
              </a:spcAft>
              <a:buFont typeface="Arial" panose="020B0604020202020204" pitchFamily="34" charset="0"/>
              <a:buChar char="•"/>
            </a:pPr>
            <a:r>
              <a:rPr lang="en-US" sz="2200" i="0">
                <a:effectLst/>
              </a:rPr>
              <a:t>Both </a:t>
            </a:r>
            <a:r>
              <a:rPr lang="en-US" sz="2200"/>
              <a:t>generally learn simultaneously for healthy competition</a:t>
            </a:r>
          </a:p>
          <a:p>
            <a:pPr marL="285750" indent="-228600">
              <a:lnSpc>
                <a:spcPct val="90000"/>
              </a:lnSpc>
              <a:spcAft>
                <a:spcPts val="600"/>
              </a:spcAft>
              <a:buFont typeface="Arial" panose="020B0604020202020204" pitchFamily="34" charset="0"/>
              <a:buChar char="•"/>
            </a:pPr>
            <a:r>
              <a:rPr lang="en-US" sz="2200"/>
              <a:t>After some time, the generator can produce images that look real to us</a:t>
            </a:r>
            <a:endParaRPr lang="en-US" sz="2200" i="0">
              <a:effectLst/>
            </a:endParaRPr>
          </a:p>
          <a:p>
            <a:pPr marL="285750" indent="-228600">
              <a:lnSpc>
                <a:spcPct val="90000"/>
              </a:lnSpc>
              <a:spcAft>
                <a:spcPts val="600"/>
              </a:spcAft>
              <a:buFont typeface="Arial" panose="020B0604020202020204" pitchFamily="34" charset="0"/>
              <a:buChar char="•"/>
            </a:pPr>
            <a:endParaRPr lang="en-US" sz="2200" i="0">
              <a:effectLst/>
            </a:endParaRPr>
          </a:p>
        </p:txBody>
      </p:sp>
      <p:pic>
        <p:nvPicPr>
          <p:cNvPr id="9" name="Picture 8" descr="A picture containing text&#10;&#10;Description automatically generated">
            <a:extLst>
              <a:ext uri="{FF2B5EF4-FFF2-40B4-BE49-F238E27FC236}">
                <a16:creationId xmlns:a16="http://schemas.microsoft.com/office/drawing/2014/main" id="{85C9BE0F-41B5-1037-112F-84FAB98D9F04}"/>
              </a:ext>
            </a:extLst>
          </p:cNvPr>
          <p:cNvPicPr>
            <a:picLocks noChangeAspect="1"/>
          </p:cNvPicPr>
          <p:nvPr/>
        </p:nvPicPr>
        <p:blipFill rotWithShape="1">
          <a:blip r:embed="rId2">
            <a:extLst>
              <a:ext uri="{28A0092B-C50C-407E-A947-70E740481C1C}">
                <a14:useLocalDpi xmlns:a14="http://schemas.microsoft.com/office/drawing/2010/main" val="0"/>
              </a:ext>
            </a:extLst>
          </a:blip>
          <a:srcRect l="9857" t="11171" r="8077" b="9560"/>
          <a:stretch/>
        </p:blipFill>
        <p:spPr>
          <a:xfrm>
            <a:off x="7280303" y="196407"/>
            <a:ext cx="3722977" cy="3596072"/>
          </a:xfrm>
          <a:prstGeom prst="rect">
            <a:avLst/>
          </a:prstGeom>
        </p:spPr>
      </p:pic>
      <p:pic>
        <p:nvPicPr>
          <p:cNvPr id="13" name="Picture 12">
            <a:extLst>
              <a:ext uri="{FF2B5EF4-FFF2-40B4-BE49-F238E27FC236}">
                <a16:creationId xmlns:a16="http://schemas.microsoft.com/office/drawing/2014/main" id="{8BD76A45-1755-FB4A-5C38-772699B27C2E}"/>
              </a:ext>
            </a:extLst>
          </p:cNvPr>
          <p:cNvPicPr>
            <a:picLocks noChangeAspect="1"/>
          </p:cNvPicPr>
          <p:nvPr/>
        </p:nvPicPr>
        <p:blipFill rotWithShape="1">
          <a:blip r:embed="rId3"/>
          <a:srcRect l="29308" t="33195" r="30769" b="30247"/>
          <a:stretch/>
        </p:blipFill>
        <p:spPr>
          <a:xfrm>
            <a:off x="6708080" y="4072283"/>
            <a:ext cx="4867421" cy="2505912"/>
          </a:xfrm>
          <a:prstGeom prst="rect">
            <a:avLst/>
          </a:prstGeom>
        </p:spPr>
      </p:pic>
    </p:spTree>
    <p:extLst>
      <p:ext uri="{BB962C8B-B14F-4D97-AF65-F5344CB8AC3E}">
        <p14:creationId xmlns:p14="http://schemas.microsoft.com/office/powerpoint/2010/main" val="374691912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468FF2-02DD-42FC-4330-EB4C2D725BFD}"/>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75D0FAF-9F47-B4FB-FE3E-C0308502D2BA}"/>
              </a:ext>
            </a:extLst>
          </p:cNvPr>
          <p:cNvSpPr>
            <a:spLocks noGrp="1"/>
          </p:cNvSpPr>
          <p:nvPr>
            <p:ph type="title"/>
          </p:nvPr>
        </p:nvSpPr>
        <p:spPr>
          <a:xfrm>
            <a:off x="594804" y="640263"/>
            <a:ext cx="6619811" cy="1344975"/>
          </a:xfrm>
        </p:spPr>
        <p:txBody>
          <a:bodyPr>
            <a:normAutofit/>
          </a:bodyPr>
          <a:lstStyle/>
          <a:p>
            <a:r>
              <a:rPr lang="en-US" sz="4000" b="1">
                <a:cs typeface="Calibri Light"/>
              </a:rPr>
              <a:t>Natural Language Processing</a:t>
            </a:r>
          </a:p>
        </p:txBody>
      </p:sp>
      <p:sp>
        <p:nvSpPr>
          <p:cNvPr id="6" name="Content Placeholder 2">
            <a:extLst>
              <a:ext uri="{FF2B5EF4-FFF2-40B4-BE49-F238E27FC236}">
                <a16:creationId xmlns:a16="http://schemas.microsoft.com/office/drawing/2014/main" id="{1D7B515C-36C7-EAD6-3E55-97939551CC6A}"/>
              </a:ext>
            </a:extLst>
          </p:cNvPr>
          <p:cNvSpPr>
            <a:spLocks noGrp="1"/>
          </p:cNvSpPr>
          <p:nvPr>
            <p:ph idx="1"/>
          </p:nvPr>
        </p:nvSpPr>
        <p:spPr>
          <a:xfrm>
            <a:off x="594109" y="2121763"/>
            <a:ext cx="6620505" cy="3773010"/>
          </a:xfrm>
        </p:spPr>
        <p:txBody>
          <a:bodyPr vert="horz" lIns="91440" tIns="45720" rIns="91440" bIns="45720" rtlCol="0">
            <a:normAutofit/>
          </a:bodyPr>
          <a:lstStyle/>
          <a:p>
            <a:r>
              <a:rPr lang="en-US" sz="2200">
                <a:cs typeface="Calibri"/>
              </a:rPr>
              <a:t>Bridges the gap between human language and machine understanding</a:t>
            </a:r>
          </a:p>
          <a:p>
            <a:r>
              <a:rPr lang="en-US" sz="2200">
                <a:cs typeface="Calibri"/>
              </a:rPr>
              <a:t>Siri, Alexa, Cortana, Virtual Ordering Assistants/Telle-communicators</a:t>
            </a:r>
          </a:p>
          <a:p>
            <a:r>
              <a:rPr lang="en-US" sz="2200">
                <a:cs typeface="Calibri"/>
              </a:rPr>
              <a:t>Uses sentiment analysis to understand </a:t>
            </a:r>
          </a:p>
          <a:p>
            <a:r>
              <a:rPr lang="en-US" sz="2200">
                <a:cs typeface="Calibri"/>
              </a:rPr>
              <a:t>For example, it can read reviews and classify them as positive or negative</a:t>
            </a:r>
          </a:p>
          <a:p>
            <a:r>
              <a:rPr lang="en-US" sz="2200">
                <a:cs typeface="Calibri"/>
              </a:rPr>
              <a:t>Getting to the point where it can understand jokes and sarcasm</a:t>
            </a:r>
          </a:p>
          <a:p>
            <a:r>
              <a:rPr lang="en-US" sz="2200">
                <a:cs typeface="Calibri"/>
              </a:rPr>
              <a:t>Uses neural networks to achieve best models</a:t>
            </a:r>
          </a:p>
        </p:txBody>
      </p:sp>
    </p:spTree>
    <p:extLst>
      <p:ext uri="{BB962C8B-B14F-4D97-AF65-F5344CB8AC3E}">
        <p14:creationId xmlns:p14="http://schemas.microsoft.com/office/powerpoint/2010/main" val="43034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1919767B-4761-98DF-CFCB-033BA889249A}"/>
              </a:ext>
            </a:extLst>
          </p:cNvPr>
          <p:cNvPicPr>
            <a:picLocks noChangeAspect="1"/>
          </p:cNvPicPr>
          <p:nvPr/>
        </p:nvPicPr>
        <p:blipFill rotWithShape="1">
          <a:blip r:embed="rId2"/>
          <a:srcRect/>
          <a:stretch/>
        </p:blipFill>
        <p:spPr>
          <a:xfrm>
            <a:off x="20" y="10"/>
            <a:ext cx="12191981" cy="6857990"/>
          </a:xfrm>
          <a:prstGeom prst="rect">
            <a:avLst/>
          </a:prstGeom>
        </p:spPr>
      </p:pic>
      <p:sp>
        <p:nvSpPr>
          <p:cNvPr id="18"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9A215C-C270-28F4-B842-3DE1EB2D4EAF}"/>
              </a:ext>
            </a:extLst>
          </p:cNvPr>
          <p:cNvSpPr txBox="1"/>
          <p:nvPr/>
        </p:nvSpPr>
        <p:spPr>
          <a:xfrm>
            <a:off x="553820" y="214158"/>
            <a:ext cx="6891187" cy="43939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000"/>
              </a:spcBef>
            </a:pPr>
            <a:r>
              <a:rPr lang="en-US" sz="1400"/>
              <a:t>import </a:t>
            </a:r>
            <a:r>
              <a:rPr lang="en-US" sz="1400" err="1"/>
              <a:t>tensorflow</a:t>
            </a:r>
            <a:r>
              <a:rPr lang="en-US" sz="1400"/>
              <a:t> as </a:t>
            </a:r>
            <a:r>
              <a:rPr lang="en-US" sz="1400" err="1"/>
              <a:t>tf</a:t>
            </a:r>
            <a:endParaRPr lang="en-US" sz="1400" err="1">
              <a:cs typeface="Calibri"/>
            </a:endParaRPr>
          </a:p>
          <a:p>
            <a:pPr>
              <a:lnSpc>
                <a:spcPct val="90000"/>
              </a:lnSpc>
              <a:spcBef>
                <a:spcPts val="1000"/>
              </a:spcBef>
            </a:pPr>
            <a:r>
              <a:rPr lang="en-US" sz="1400"/>
              <a:t>def </a:t>
            </a:r>
            <a:r>
              <a:rPr lang="en-US" sz="1400" err="1"/>
              <a:t>createModel</a:t>
            </a:r>
            <a:r>
              <a:rPr lang="en-US" sz="1400"/>
              <a:t>():</a:t>
            </a:r>
            <a:endParaRPr lang="en-US" sz="1400">
              <a:cs typeface="Calibri"/>
            </a:endParaRPr>
          </a:p>
          <a:p>
            <a:pPr>
              <a:lnSpc>
                <a:spcPct val="90000"/>
              </a:lnSpc>
              <a:spcBef>
                <a:spcPts val="1000"/>
              </a:spcBef>
            </a:pPr>
            <a:r>
              <a:rPr lang="en-US" sz="1400"/>
              <a:t>    model = </a:t>
            </a:r>
            <a:r>
              <a:rPr lang="en-US" sz="1400" err="1"/>
              <a:t>tf.keras.models.Sequential</a:t>
            </a:r>
            <a:r>
              <a:rPr lang="en-US" sz="1400"/>
              <a:t>([</a:t>
            </a:r>
            <a:endParaRPr lang="en-US" sz="1400">
              <a:cs typeface="Calibri"/>
            </a:endParaRPr>
          </a:p>
          <a:p>
            <a:pPr>
              <a:lnSpc>
                <a:spcPct val="90000"/>
              </a:lnSpc>
              <a:spcBef>
                <a:spcPts val="1000"/>
              </a:spcBef>
            </a:pPr>
            <a:r>
              <a:rPr lang="en-US" sz="1400"/>
              <a:t>        </a:t>
            </a:r>
            <a:r>
              <a:rPr lang="en-US" sz="1400" err="1"/>
              <a:t>tf.keras.layers.Flatten</a:t>
            </a:r>
            <a:r>
              <a:rPr lang="en-US" sz="1400"/>
              <a:t>(input shape = (28,28)), #getting 2d object, make 1d object</a:t>
            </a:r>
            <a:endParaRPr lang="en-US" sz="1400">
              <a:cs typeface="Calibri"/>
            </a:endParaRPr>
          </a:p>
          <a:p>
            <a:pPr>
              <a:lnSpc>
                <a:spcPct val="90000"/>
              </a:lnSpc>
              <a:spcBef>
                <a:spcPts val="1000"/>
              </a:spcBef>
            </a:pPr>
            <a:r>
              <a:rPr lang="en-US" sz="1400"/>
              <a:t>#hidden layers</a:t>
            </a:r>
            <a:endParaRPr lang="en-US" sz="1400">
              <a:cs typeface="Calibri"/>
            </a:endParaRPr>
          </a:p>
          <a:p>
            <a:pPr>
              <a:lnSpc>
                <a:spcPct val="90000"/>
              </a:lnSpc>
              <a:spcBef>
                <a:spcPts val="1000"/>
              </a:spcBef>
            </a:pPr>
            <a:r>
              <a:rPr lang="en-US" sz="1400"/>
              <a:t>        </a:t>
            </a:r>
            <a:r>
              <a:rPr lang="en-US" sz="1400" err="1"/>
              <a:t>tf.keras.layers.Dense</a:t>
            </a:r>
            <a:r>
              <a:rPr lang="en-US" sz="1400"/>
              <a:t>(30,activiation = '</a:t>
            </a:r>
            <a:r>
              <a:rPr lang="en-US" sz="1400" err="1"/>
              <a:t>relu</a:t>
            </a:r>
            <a:r>
              <a:rPr lang="en-US" sz="1400"/>
              <a:t>'),</a:t>
            </a:r>
            <a:endParaRPr lang="en-US" sz="1400">
              <a:cs typeface="Calibri"/>
            </a:endParaRPr>
          </a:p>
          <a:p>
            <a:pPr>
              <a:lnSpc>
                <a:spcPct val="90000"/>
              </a:lnSpc>
              <a:spcBef>
                <a:spcPts val="1000"/>
              </a:spcBef>
            </a:pPr>
            <a:r>
              <a:rPr lang="en-US" sz="1400"/>
              <a:t>        </a:t>
            </a:r>
            <a:r>
              <a:rPr lang="en-US" sz="1400" err="1"/>
              <a:t>tf.keras.layers.Dense</a:t>
            </a:r>
            <a:r>
              <a:rPr lang="en-US" sz="1400"/>
              <a:t>(30,activation = '</a:t>
            </a:r>
            <a:r>
              <a:rPr lang="en-US" sz="1400" err="1"/>
              <a:t>relu</a:t>
            </a:r>
            <a:r>
              <a:rPr lang="en-US" sz="1400"/>
              <a:t>'),</a:t>
            </a:r>
            <a:endParaRPr lang="en-US" sz="1400">
              <a:cs typeface="Calibri"/>
            </a:endParaRPr>
          </a:p>
          <a:p>
            <a:pPr>
              <a:lnSpc>
                <a:spcPct val="90000"/>
              </a:lnSpc>
              <a:spcBef>
                <a:spcPts val="1000"/>
              </a:spcBef>
            </a:pPr>
            <a:r>
              <a:rPr lang="en-US" sz="1400"/>
              <a:t>        </a:t>
            </a:r>
            <a:r>
              <a:rPr lang="en-US" sz="1400" err="1"/>
              <a:t>tf.keras.layers.Dense</a:t>
            </a:r>
            <a:r>
              <a:rPr lang="en-US" sz="1400"/>
              <a:t>(10)</a:t>
            </a:r>
            <a:endParaRPr lang="en-US" sz="1400">
              <a:cs typeface="Calibri"/>
            </a:endParaRPr>
          </a:p>
          <a:p>
            <a:pPr>
              <a:lnSpc>
                <a:spcPct val="90000"/>
              </a:lnSpc>
              <a:spcBef>
                <a:spcPts val="1000"/>
              </a:spcBef>
            </a:pPr>
            <a:r>
              <a:rPr lang="en-US" sz="1400"/>
              <a:t>        ]) #deep learning model...</a:t>
            </a:r>
            <a:endParaRPr lang="en-US" sz="1400">
              <a:cs typeface="Calibri"/>
            </a:endParaRPr>
          </a:p>
          <a:p>
            <a:pPr>
              <a:lnSpc>
                <a:spcPct val="90000"/>
              </a:lnSpc>
              <a:spcBef>
                <a:spcPts val="1000"/>
              </a:spcBef>
            </a:pPr>
            <a:r>
              <a:rPr lang="en-US" sz="1400"/>
              <a:t>    </a:t>
            </a:r>
            <a:r>
              <a:rPr lang="en-US" sz="1400" err="1"/>
              <a:t>model.compile</a:t>
            </a:r>
            <a:r>
              <a:rPr lang="en-US" sz="1400"/>
              <a:t>(optimizer = </a:t>
            </a:r>
            <a:r>
              <a:rPr lang="en-US" sz="1400" err="1"/>
              <a:t>tf.keras.optimizers.Adam</a:t>
            </a:r>
            <a:r>
              <a:rPr lang="en-US" sz="1400"/>
              <a:t>(0.001),</a:t>
            </a:r>
            <a:endParaRPr lang="en-US" sz="1400">
              <a:cs typeface="Calibri"/>
            </a:endParaRPr>
          </a:p>
          <a:p>
            <a:pPr>
              <a:lnSpc>
                <a:spcPct val="90000"/>
              </a:lnSpc>
              <a:spcBef>
                <a:spcPts val="1000"/>
              </a:spcBef>
            </a:pPr>
            <a:r>
              <a:rPr lang="en-US" sz="1400"/>
              <a:t>                  loss = </a:t>
            </a:r>
            <a:r>
              <a:rPr lang="en-US" sz="1400" err="1"/>
              <a:t>tf.keras.losses.SparseCategoricalCrossentropy</a:t>
            </a:r>
            <a:r>
              <a:rPr lang="en-US" sz="1400"/>
              <a:t>(</a:t>
            </a:r>
            <a:r>
              <a:rPr lang="en-US" sz="1400" err="1"/>
              <a:t>from_logits</a:t>
            </a:r>
            <a:r>
              <a:rPr lang="en-US" sz="1400"/>
              <a:t> = True),#loss function shape)</a:t>
            </a:r>
            <a:endParaRPr lang="en-US" sz="1400">
              <a:cs typeface="Calibri"/>
            </a:endParaRPr>
          </a:p>
          <a:p>
            <a:pPr>
              <a:lnSpc>
                <a:spcPct val="90000"/>
              </a:lnSpc>
              <a:spcBef>
                <a:spcPts val="1000"/>
              </a:spcBef>
            </a:pPr>
            <a:r>
              <a:rPr lang="en-US" sz="1400"/>
              <a:t>                  metrics = [</a:t>
            </a:r>
            <a:r>
              <a:rPr lang="en-US" sz="1400" err="1"/>
              <a:t>tf.keras.metrics.SpareCaterogoricalAccuracy</a:t>
            </a:r>
            <a:r>
              <a:rPr lang="en-US" sz="1400"/>
              <a:t>()])</a:t>
            </a:r>
            <a:endParaRPr lang="en-US" sz="1400">
              <a:cs typeface="Calibri"/>
            </a:endParaRPr>
          </a:p>
          <a:p>
            <a:pPr>
              <a:lnSpc>
                <a:spcPct val="90000"/>
              </a:lnSpc>
              <a:spcBef>
                <a:spcPts val="1000"/>
              </a:spcBef>
            </a:pPr>
            <a:r>
              <a:rPr lang="en-US" sz="1400"/>
              <a:t>    return model;</a:t>
            </a:r>
            <a:endParaRPr lang="en-US" sz="1400">
              <a:cs typeface="Calibri"/>
            </a:endParaRPr>
          </a:p>
          <a:p>
            <a:pPr>
              <a:lnSpc>
                <a:spcPct val="90000"/>
              </a:lnSpc>
              <a:spcBef>
                <a:spcPts val="1000"/>
              </a:spcBef>
            </a:pPr>
            <a:endParaRPr lang="en-US" sz="1400">
              <a:cs typeface="Calibri"/>
            </a:endParaRPr>
          </a:p>
          <a:p>
            <a:pPr>
              <a:lnSpc>
                <a:spcPct val="90000"/>
              </a:lnSpc>
              <a:spcBef>
                <a:spcPts val="1000"/>
              </a:spcBef>
            </a:pPr>
            <a:r>
              <a:rPr lang="en-US" sz="1400"/>
              <a:t>#put into sequence</a:t>
            </a:r>
            <a:endParaRPr lang="en-US" sz="1400">
              <a:cs typeface="Calibri"/>
            </a:endParaRPr>
          </a:p>
          <a:p>
            <a:pPr>
              <a:lnSpc>
                <a:spcPct val="90000"/>
              </a:lnSpc>
              <a:spcBef>
                <a:spcPts val="1000"/>
              </a:spcBef>
            </a:pPr>
            <a:r>
              <a:rPr lang="en-US" sz="1400"/>
              <a:t>if __name__ == "__main__":</a:t>
            </a:r>
            <a:endParaRPr lang="en-US" sz="1400">
              <a:cs typeface="Calibri"/>
            </a:endParaRPr>
          </a:p>
          <a:p>
            <a:pPr>
              <a:lnSpc>
                <a:spcPct val="90000"/>
              </a:lnSpc>
              <a:spcBef>
                <a:spcPts val="1000"/>
              </a:spcBef>
            </a:pPr>
            <a:r>
              <a:rPr lang="en-US" sz="1400"/>
              <a:t>    (</a:t>
            </a:r>
            <a:r>
              <a:rPr lang="en-US" sz="1400" err="1"/>
              <a:t>train,test</a:t>
            </a:r>
            <a:r>
              <a:rPr lang="en-US" sz="1400"/>
              <a:t>) = </a:t>
            </a:r>
            <a:r>
              <a:rPr lang="en-US" sz="1400" err="1"/>
              <a:t>getDataset</a:t>
            </a:r>
            <a:r>
              <a:rPr lang="en-US" sz="1400"/>
              <a:t>()</a:t>
            </a:r>
            <a:endParaRPr lang="en-US" sz="1400">
              <a:cs typeface="Calibri"/>
            </a:endParaRPr>
          </a:p>
          <a:p>
            <a:pPr>
              <a:lnSpc>
                <a:spcPct val="90000"/>
              </a:lnSpc>
              <a:spcBef>
                <a:spcPts val="1000"/>
              </a:spcBef>
            </a:pPr>
            <a:r>
              <a:rPr lang="en-US" sz="1400"/>
              <a:t>    model = </a:t>
            </a:r>
            <a:r>
              <a:rPr lang="en-US" sz="1400" err="1"/>
              <a:t>createModel</a:t>
            </a:r>
            <a:r>
              <a:rPr lang="en-US" sz="1400"/>
              <a:t>()</a:t>
            </a:r>
            <a:endParaRPr lang="en-US" sz="1400">
              <a:cs typeface="Calibri"/>
            </a:endParaRPr>
          </a:p>
          <a:p>
            <a:pPr>
              <a:lnSpc>
                <a:spcPct val="90000"/>
              </a:lnSpc>
              <a:spcBef>
                <a:spcPts val="1000"/>
              </a:spcBef>
            </a:pPr>
            <a:r>
              <a:rPr lang="en-US" sz="1400"/>
              <a:t>    </a:t>
            </a:r>
            <a:r>
              <a:rPr lang="en-US" sz="1400" err="1"/>
              <a:t>mode.fit</a:t>
            </a:r>
            <a:r>
              <a:rPr lang="en-US" sz="1400"/>
              <a:t>(</a:t>
            </a:r>
            <a:r>
              <a:rPr lang="en-US" sz="1400" err="1"/>
              <a:t>train,epochs</a:t>
            </a:r>
            <a:r>
              <a:rPr lang="en-US" sz="1400"/>
              <a:t> = 6, </a:t>
            </a:r>
            <a:r>
              <a:rPr lang="en-US" sz="1400" err="1"/>
              <a:t>validation_data</a:t>
            </a:r>
            <a:r>
              <a:rPr lang="en-US" sz="1400"/>
              <a:t>=test)</a:t>
            </a:r>
            <a:endParaRPr lang="en-US" sz="1400">
              <a:cs typeface="Calibri"/>
            </a:endParaRPr>
          </a:p>
          <a:p>
            <a:pPr>
              <a:lnSpc>
                <a:spcPct val="90000"/>
              </a:lnSpc>
            </a:pPr>
            <a:endParaRPr lang="en-US" sz="700">
              <a:cs typeface="Calibri" panose="020F0502020204030204"/>
            </a:endParaRPr>
          </a:p>
        </p:txBody>
      </p:sp>
      <p:grpSp>
        <p:nvGrpSpPr>
          <p:cNvPr id="24" name="Group 1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6"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46053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9909AA0-D66E-5047-5F97-E3C610427790}"/>
              </a:ext>
            </a:extLst>
          </p:cNvPr>
          <p:cNvPicPr>
            <a:picLocks noChangeAspect="1"/>
          </p:cNvPicPr>
          <p:nvPr/>
        </p:nvPicPr>
        <p:blipFill rotWithShape="1">
          <a:blip r:embed="rId2"/>
          <a:srcRect/>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1">
            <a:extLst>
              <a:ext uri="{FF2B5EF4-FFF2-40B4-BE49-F238E27FC236}">
                <a16:creationId xmlns:a16="http://schemas.microsoft.com/office/drawing/2014/main" id="{50D5D5C6-40EF-7DB4-047F-799A8AB2C699}"/>
              </a:ext>
            </a:extLst>
          </p:cNvPr>
          <p:cNvSpPr>
            <a:spLocks noGrp="1"/>
          </p:cNvSpPr>
          <p:nvPr>
            <p:ph type="title"/>
          </p:nvPr>
        </p:nvSpPr>
        <p:spPr>
          <a:xfrm>
            <a:off x="709448" y="1913950"/>
            <a:ext cx="4204137" cy="1342754"/>
          </a:xfrm>
        </p:spPr>
        <p:txBody>
          <a:bodyPr>
            <a:normAutofit/>
          </a:bodyPr>
          <a:lstStyle/>
          <a:p>
            <a:pPr algn="ctr"/>
            <a:r>
              <a:rPr lang="en-US" sz="3300" b="1">
                <a:cs typeface="Calibri Light"/>
              </a:rPr>
              <a:t>Another example of Machine Learning Code</a:t>
            </a:r>
          </a:p>
        </p:txBody>
      </p:sp>
      <p:cxnSp>
        <p:nvCxnSpPr>
          <p:cNvPr id="26" name="Straight Connector 2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D6BEFC0-8EE4-81AF-14A3-5EAFB7C4F5C2}"/>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a:ea typeface="+mn-lt"/>
                <a:cs typeface="+mn-lt"/>
                <a:hlinkClick r:id="rId3"/>
              </a:rPr>
              <a:t>https://github.com/Stonehill-GWAIN-PC-Lab/Biome-Model-Scripts/blob/main/scriptToCreatePredictAndEvaluateBiomeModel.py</a:t>
            </a:r>
            <a:endParaRPr lang="en-US" sz="1800">
              <a:ea typeface="+mn-lt"/>
              <a:cs typeface="+mn-lt"/>
            </a:endParaRPr>
          </a:p>
          <a:p>
            <a:endParaRPr lang="en-US" sz="1800">
              <a:cs typeface="Calibri"/>
            </a:endParaRPr>
          </a:p>
        </p:txBody>
      </p:sp>
    </p:spTree>
    <p:extLst>
      <p:ext uri="{BB962C8B-B14F-4D97-AF65-F5344CB8AC3E}">
        <p14:creationId xmlns:p14="http://schemas.microsoft.com/office/powerpoint/2010/main" val="240135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72D6640D-A429-5DE2-90B7-58A9D6830DBE}"/>
              </a:ext>
            </a:extLst>
          </p:cNvPr>
          <p:cNvPicPr>
            <a:picLocks noChangeAspect="1"/>
          </p:cNvPicPr>
          <p:nvPr/>
        </p:nvPicPr>
        <p:blipFill rotWithShape="1">
          <a:blip r:embed="rId2"/>
          <a:srcRect/>
          <a:stretch/>
        </p:blipFill>
        <p:spPr>
          <a:xfrm>
            <a:off x="-1" y="10"/>
            <a:ext cx="12192000" cy="6857990"/>
          </a:xfrm>
          <a:prstGeom prst="rect">
            <a:avLst/>
          </a:prstGeom>
        </p:spPr>
      </p:pic>
      <p:sp>
        <p:nvSpPr>
          <p:cNvPr id="2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25C0B55-FE0C-EA84-388E-BAFB615D9B6C}"/>
              </a:ext>
            </a:extLst>
          </p:cNvPr>
          <p:cNvSpPr>
            <a:spLocks noGrp="1"/>
          </p:cNvSpPr>
          <p:nvPr>
            <p:ph type="title"/>
          </p:nvPr>
        </p:nvSpPr>
        <p:spPr>
          <a:xfrm>
            <a:off x="709448" y="1913950"/>
            <a:ext cx="4204137" cy="1342754"/>
          </a:xfrm>
        </p:spPr>
        <p:txBody>
          <a:bodyPr>
            <a:normAutofit/>
          </a:bodyPr>
          <a:lstStyle/>
          <a:p>
            <a:pPr algn="ctr"/>
            <a:r>
              <a:rPr lang="en-US" sz="3600" b="1">
                <a:cs typeface="Calibri Light"/>
              </a:rPr>
              <a:t>What is Machine Learning?</a:t>
            </a:r>
          </a:p>
        </p:txBody>
      </p:sp>
      <p:cxnSp>
        <p:nvCxnSpPr>
          <p:cNvPr id="28" name="Straight Connector 2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011108-7363-736A-FAD9-53421B9D2D50}"/>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a:ea typeface="+mn-lt"/>
                <a:cs typeface="+mn-lt"/>
              </a:rPr>
              <a:t>The use and development of computer systems that are able to learn and adapt without following explicit instructions, by using algorithms and statistical models to analyze and draw inferences from patterns in data.</a:t>
            </a:r>
            <a:endParaRPr lang="en-US" sz="1800">
              <a:cs typeface="Calibri"/>
            </a:endParaRPr>
          </a:p>
        </p:txBody>
      </p:sp>
    </p:spTree>
    <p:extLst>
      <p:ext uri="{BB962C8B-B14F-4D97-AF65-F5344CB8AC3E}">
        <p14:creationId xmlns:p14="http://schemas.microsoft.com/office/powerpoint/2010/main" val="319745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EBE275FC-6F51-C626-D8EF-0F3C35C6E420}"/>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4" name="Title 1">
            <a:extLst>
              <a:ext uri="{FF2B5EF4-FFF2-40B4-BE49-F238E27FC236}">
                <a16:creationId xmlns:a16="http://schemas.microsoft.com/office/drawing/2014/main" id="{F00CC5E7-45A7-39CB-7DFC-3EE68D939CD9}"/>
              </a:ext>
            </a:extLst>
          </p:cNvPr>
          <p:cNvSpPr>
            <a:spLocks noGrp="1"/>
          </p:cNvSpPr>
          <p:nvPr>
            <p:ph type="title"/>
          </p:nvPr>
        </p:nvSpPr>
        <p:spPr>
          <a:xfrm>
            <a:off x="838200" y="365125"/>
            <a:ext cx="10515600" cy="1325563"/>
          </a:xfrm>
        </p:spPr>
        <p:txBody>
          <a:bodyPr>
            <a:normAutofit/>
          </a:bodyPr>
          <a:lstStyle/>
          <a:p>
            <a:r>
              <a:rPr lang="en-US" b="1">
                <a:solidFill>
                  <a:srgbClr val="FFFFFF"/>
                </a:solidFill>
                <a:cs typeface="Calibri Light"/>
              </a:rPr>
              <a:t>What opportunities are there in ML?</a:t>
            </a:r>
          </a:p>
        </p:txBody>
      </p:sp>
      <p:sp>
        <p:nvSpPr>
          <p:cNvPr id="6" name="Content Placeholder 2">
            <a:extLst>
              <a:ext uri="{FF2B5EF4-FFF2-40B4-BE49-F238E27FC236}">
                <a16:creationId xmlns:a16="http://schemas.microsoft.com/office/drawing/2014/main" id="{AEBBCE34-918A-35EC-A221-AB07058D35D4}"/>
              </a:ext>
            </a:extLst>
          </p:cNvPr>
          <p:cNvSpPr>
            <a:spLocks noGrp="1"/>
          </p:cNvSpPr>
          <p:nvPr>
            <p:ph idx="1"/>
          </p:nvPr>
        </p:nvSpPr>
        <p:spPr>
          <a:xfrm>
            <a:off x="838200" y="1635125"/>
            <a:ext cx="10515600" cy="4351338"/>
          </a:xfrm>
        </p:spPr>
        <p:txBody>
          <a:bodyPr vert="horz" lIns="91440" tIns="45720" rIns="91440" bIns="45720" rtlCol="0">
            <a:normAutofit/>
          </a:bodyPr>
          <a:lstStyle/>
          <a:p>
            <a:r>
              <a:rPr lang="en-US" sz="1700">
                <a:solidFill>
                  <a:srgbClr val="FFFFFF"/>
                </a:solidFill>
                <a:cs typeface="Calibri"/>
              </a:rPr>
              <a:t>The number of machine learning jobs are projected to increase by 15% in the next ten years</a:t>
            </a:r>
          </a:p>
          <a:p>
            <a:r>
              <a:rPr lang="en-US" sz="1700">
                <a:solidFill>
                  <a:srgbClr val="FFFFFF"/>
                </a:solidFill>
                <a:cs typeface="Calibri"/>
              </a:rPr>
              <a:t>Most roles required a master's degree and strong mathematics background</a:t>
            </a:r>
          </a:p>
          <a:p>
            <a:r>
              <a:rPr lang="en-US" sz="1700">
                <a:solidFill>
                  <a:srgbClr val="FFFFFF"/>
                </a:solidFill>
                <a:cs typeface="Calibri"/>
              </a:rPr>
              <a:t>Common skills required:</a:t>
            </a:r>
          </a:p>
          <a:p>
            <a:pPr lvl="1"/>
            <a:r>
              <a:rPr lang="en-US" sz="1700">
                <a:solidFill>
                  <a:srgbClr val="FFFFFF"/>
                </a:solidFill>
                <a:cs typeface="Calibri"/>
              </a:rPr>
              <a:t>Python/R programming</a:t>
            </a:r>
          </a:p>
          <a:p>
            <a:pPr lvl="1"/>
            <a:r>
              <a:rPr lang="en-US" sz="1700">
                <a:solidFill>
                  <a:srgbClr val="FFFFFF"/>
                </a:solidFill>
                <a:cs typeface="Calibri"/>
              </a:rPr>
              <a:t>Computer Architecture</a:t>
            </a:r>
          </a:p>
          <a:p>
            <a:pPr lvl="1"/>
            <a:r>
              <a:rPr lang="en-US" sz="1700">
                <a:solidFill>
                  <a:srgbClr val="FFFFFF"/>
                </a:solidFill>
                <a:cs typeface="Calibri"/>
              </a:rPr>
              <a:t>Algorithms &amp; Complexity</a:t>
            </a:r>
          </a:p>
          <a:p>
            <a:pPr lvl="1"/>
            <a:r>
              <a:rPr lang="en-US" sz="1700">
                <a:solidFill>
                  <a:srgbClr val="FFFFFF"/>
                </a:solidFill>
                <a:cs typeface="Calibri"/>
              </a:rPr>
              <a:t>Data Structures</a:t>
            </a:r>
          </a:p>
          <a:p>
            <a:pPr lvl="1"/>
            <a:r>
              <a:rPr lang="en-US" sz="1700">
                <a:solidFill>
                  <a:srgbClr val="FFFFFF"/>
                </a:solidFill>
                <a:cs typeface="Calibri"/>
              </a:rPr>
              <a:t>Operation Systems</a:t>
            </a:r>
          </a:p>
          <a:p>
            <a:pPr lvl="1"/>
            <a:r>
              <a:rPr lang="en-US" sz="1700">
                <a:solidFill>
                  <a:srgbClr val="FFFFFF"/>
                </a:solidFill>
                <a:cs typeface="Calibri"/>
              </a:rPr>
              <a:t>Statistics</a:t>
            </a:r>
          </a:p>
          <a:p>
            <a:pPr lvl="1"/>
            <a:r>
              <a:rPr lang="en-US" sz="1700">
                <a:solidFill>
                  <a:srgbClr val="FFFFFF"/>
                </a:solidFill>
                <a:cs typeface="Calibri"/>
              </a:rPr>
              <a:t>Data Modeling and Analysis skills</a:t>
            </a:r>
          </a:p>
        </p:txBody>
      </p:sp>
    </p:spTree>
    <p:extLst>
      <p:ext uri="{BB962C8B-B14F-4D97-AF65-F5344CB8AC3E}">
        <p14:creationId xmlns:p14="http://schemas.microsoft.com/office/powerpoint/2010/main" val="40945783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F8733-839C-A7F9-AC5B-D1F5B8ACE16E}"/>
              </a:ext>
            </a:extLst>
          </p:cNvPr>
          <p:cNvSpPr>
            <a:spLocks noGrp="1"/>
          </p:cNvSpPr>
          <p:nvPr>
            <p:ph type="title"/>
          </p:nvPr>
        </p:nvSpPr>
        <p:spPr>
          <a:xfrm>
            <a:off x="6513788" y="365125"/>
            <a:ext cx="4840010" cy="1807305"/>
          </a:xfrm>
        </p:spPr>
        <p:txBody>
          <a:bodyPr>
            <a:normAutofit/>
          </a:bodyPr>
          <a:lstStyle/>
          <a:p>
            <a:r>
              <a:rPr lang="en-US" b="1">
                <a:cs typeface="Calibri Light"/>
              </a:rPr>
              <a:t>AI vs ML, what's the difference?</a:t>
            </a:r>
          </a:p>
        </p:txBody>
      </p:sp>
      <p:pic>
        <p:nvPicPr>
          <p:cNvPr id="4" name="Picture 4">
            <a:extLst>
              <a:ext uri="{FF2B5EF4-FFF2-40B4-BE49-F238E27FC236}">
                <a16:creationId xmlns:a16="http://schemas.microsoft.com/office/drawing/2014/main" id="{119C61D4-2A1A-4481-7E79-329353C41BF3}"/>
              </a:ext>
            </a:extLst>
          </p:cNvPr>
          <p:cNvPicPr>
            <a:picLocks noChangeAspect="1"/>
          </p:cNvPicPr>
          <p:nvPr/>
        </p:nvPicPr>
        <p:blipFill rotWithShape="1">
          <a:blip r:embed="rId2"/>
          <a:srcRect l="45822" r="401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18537FE-1527-BC1F-05A6-36020E17A745}"/>
              </a:ext>
            </a:extLst>
          </p:cNvPr>
          <p:cNvSpPr>
            <a:spLocks noGrp="1"/>
          </p:cNvSpPr>
          <p:nvPr>
            <p:ph idx="1"/>
          </p:nvPr>
        </p:nvSpPr>
        <p:spPr>
          <a:xfrm>
            <a:off x="6513788" y="2333297"/>
            <a:ext cx="4840010" cy="3843666"/>
          </a:xfrm>
        </p:spPr>
        <p:txBody>
          <a:bodyPr vert="horz" lIns="91440" tIns="45720" rIns="91440" bIns="45720" rtlCol="0">
            <a:normAutofit/>
          </a:bodyPr>
          <a:lstStyle/>
          <a:p>
            <a:r>
              <a:rPr lang="en-US" sz="1900">
                <a:cs typeface="Calibri"/>
              </a:rPr>
              <a:t>Machine Learning is a branch of Artificial Intelligence</a:t>
            </a:r>
          </a:p>
          <a:p>
            <a:r>
              <a:rPr lang="en-US" sz="1900">
                <a:cs typeface="Calibri"/>
              </a:rPr>
              <a:t>Upon successful training on a Machine Learning model, strong Artificial Intelligence is produced</a:t>
            </a:r>
          </a:p>
          <a:p>
            <a:r>
              <a:rPr lang="en-US" sz="1900">
                <a:cs typeface="Calibri"/>
              </a:rPr>
              <a:t>AI is the general ability </a:t>
            </a:r>
            <a:r>
              <a:rPr lang="en-US" sz="1900">
                <a:ea typeface="+mn-lt"/>
                <a:cs typeface="+mn-lt"/>
              </a:rPr>
              <a:t>of computers to emulate human thought and perform tasks in real-world environments, while machine learning refers to the technologies and algorithms that enable systems to identify patterns, make decisions, and improve themselves through experience</a:t>
            </a:r>
            <a:endParaRPr lang="en-US" sz="1900">
              <a:cs typeface="Calibri"/>
            </a:endParaRPr>
          </a:p>
        </p:txBody>
      </p:sp>
    </p:spTree>
    <p:extLst>
      <p:ext uri="{BB962C8B-B14F-4D97-AF65-F5344CB8AC3E}">
        <p14:creationId xmlns:p14="http://schemas.microsoft.com/office/powerpoint/2010/main" val="258156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FC3E1D48-E2B1-6CCC-C4A5-62B078DCF9EF}"/>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4BF71731-6EE6-280E-F0D8-46382AC45146}"/>
              </a:ext>
            </a:extLst>
          </p:cNvPr>
          <p:cNvSpPr>
            <a:spLocks noGrp="1"/>
          </p:cNvSpPr>
          <p:nvPr>
            <p:ph type="title"/>
          </p:nvPr>
        </p:nvSpPr>
        <p:spPr>
          <a:xfrm>
            <a:off x="939052" y="842335"/>
            <a:ext cx="5155261" cy="4072044"/>
          </a:xfrm>
        </p:spPr>
        <p:txBody>
          <a:bodyPr anchor="t">
            <a:normAutofit/>
          </a:bodyPr>
          <a:lstStyle/>
          <a:p>
            <a:r>
              <a:rPr lang="en-US" b="1">
                <a:solidFill>
                  <a:srgbClr val="FFFFFF"/>
                </a:solidFill>
                <a:cs typeface="Calibri Light"/>
              </a:rPr>
              <a:t>Some examples of Artificial Intelligence trained through Machine Learning</a:t>
            </a:r>
          </a:p>
        </p:txBody>
      </p:sp>
      <p:sp>
        <p:nvSpPr>
          <p:cNvPr id="37" name="Content Placeholder 2">
            <a:extLst>
              <a:ext uri="{FF2B5EF4-FFF2-40B4-BE49-F238E27FC236}">
                <a16:creationId xmlns:a16="http://schemas.microsoft.com/office/drawing/2014/main" id="{69509B47-72B0-2932-653B-0352625378CD}"/>
              </a:ext>
            </a:extLst>
          </p:cNvPr>
          <p:cNvSpPr>
            <a:spLocks noGrp="1"/>
          </p:cNvSpPr>
          <p:nvPr>
            <p:ph idx="1"/>
          </p:nvPr>
        </p:nvSpPr>
        <p:spPr>
          <a:xfrm>
            <a:off x="6566986" y="842331"/>
            <a:ext cx="5170861" cy="4072043"/>
          </a:xfrm>
        </p:spPr>
        <p:txBody>
          <a:bodyPr>
            <a:normAutofit/>
          </a:bodyPr>
          <a:lstStyle/>
          <a:p>
            <a:r>
              <a:rPr lang="en-US" sz="2000">
                <a:solidFill>
                  <a:srgbClr val="FFFFFF"/>
                </a:solidFill>
                <a:cs typeface="Calibri"/>
              </a:rPr>
              <a:t>YouTube Recommendation</a:t>
            </a:r>
          </a:p>
          <a:p>
            <a:r>
              <a:rPr lang="en-US" sz="2000">
                <a:solidFill>
                  <a:srgbClr val="FFFFFF"/>
                </a:solidFill>
                <a:cs typeface="Calibri"/>
              </a:rPr>
              <a:t>Google Search Suggestion</a:t>
            </a:r>
          </a:p>
          <a:p>
            <a:r>
              <a:rPr lang="en-US" sz="2000">
                <a:solidFill>
                  <a:srgbClr val="FFFFFF"/>
                </a:solidFill>
                <a:cs typeface="Calibri"/>
              </a:rPr>
              <a:t>Ad Recommendations on social media</a:t>
            </a:r>
          </a:p>
          <a:p>
            <a:r>
              <a:rPr lang="en-US" sz="2000">
                <a:solidFill>
                  <a:srgbClr val="FFFFFF"/>
                </a:solidFill>
                <a:cs typeface="Calibri"/>
              </a:rPr>
              <a:t>Siri, Cortana, Alexa</a:t>
            </a:r>
          </a:p>
          <a:p>
            <a:r>
              <a:rPr lang="en-US" sz="2000">
                <a:solidFill>
                  <a:srgbClr val="FFFFFF"/>
                </a:solidFill>
                <a:cs typeface="Calibri"/>
              </a:rPr>
              <a:t>Predictive analytics</a:t>
            </a:r>
          </a:p>
          <a:p>
            <a:pPr lvl="1"/>
            <a:r>
              <a:rPr lang="en-US" sz="2000">
                <a:solidFill>
                  <a:srgbClr val="FFFFFF"/>
                </a:solidFill>
                <a:cs typeface="Calibri"/>
              </a:rPr>
              <a:t>Sports</a:t>
            </a:r>
          </a:p>
          <a:p>
            <a:pPr lvl="1"/>
            <a:r>
              <a:rPr lang="en-US" sz="2000">
                <a:solidFill>
                  <a:srgbClr val="FFFFFF"/>
                </a:solidFill>
                <a:cs typeface="Calibri"/>
              </a:rPr>
              <a:t>Investments</a:t>
            </a:r>
          </a:p>
          <a:p>
            <a:pPr lvl="1"/>
            <a:r>
              <a:rPr lang="en-US" sz="2000">
                <a:solidFill>
                  <a:srgbClr val="FFFFFF"/>
                </a:solidFill>
                <a:cs typeface="Calibri"/>
              </a:rPr>
              <a:t>Weather</a:t>
            </a:r>
          </a:p>
        </p:txBody>
      </p:sp>
    </p:spTree>
    <p:extLst>
      <p:ext uri="{BB962C8B-B14F-4D97-AF65-F5344CB8AC3E}">
        <p14:creationId xmlns:p14="http://schemas.microsoft.com/office/powerpoint/2010/main" val="321631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C873F-4E0E-147B-8212-1CF03B1DAC82}"/>
              </a:ext>
            </a:extLst>
          </p:cNvPr>
          <p:cNvSpPr>
            <a:spLocks noGrp="1"/>
          </p:cNvSpPr>
          <p:nvPr>
            <p:ph type="title"/>
          </p:nvPr>
        </p:nvSpPr>
        <p:spPr>
          <a:xfrm>
            <a:off x="1255619" y="689252"/>
            <a:ext cx="4391024" cy="1323439"/>
          </a:xfrm>
        </p:spPr>
        <p:txBody>
          <a:bodyPr anchor="t">
            <a:normAutofit/>
          </a:bodyPr>
          <a:lstStyle/>
          <a:p>
            <a:r>
              <a:rPr lang="en-US" sz="5400" b="1">
                <a:solidFill>
                  <a:schemeClr val="bg1"/>
                </a:solidFill>
                <a:cs typeface="Calibri Light"/>
              </a:rPr>
              <a:t>DALL-E-2</a:t>
            </a:r>
          </a:p>
        </p:txBody>
      </p:sp>
      <p:pic>
        <p:nvPicPr>
          <p:cNvPr id="5" name="Picture 5" descr="A picture containing lamp&#10;&#10;Description automatically generated">
            <a:extLst>
              <a:ext uri="{FF2B5EF4-FFF2-40B4-BE49-F238E27FC236}">
                <a16:creationId xmlns:a16="http://schemas.microsoft.com/office/drawing/2014/main" id="{C735C3AB-0F1E-D0FD-4D0B-6F9D65668F4B}"/>
              </a:ext>
            </a:extLst>
          </p:cNvPr>
          <p:cNvPicPr>
            <a:picLocks noChangeAspect="1"/>
          </p:cNvPicPr>
          <p:nvPr/>
        </p:nvPicPr>
        <p:blipFill rotWithShape="1">
          <a:blip r:embed="rId2"/>
          <a:srcRect r="36725" b="2"/>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5" name="Group 18">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20" name="Freeform: Shape 19">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65FAABB-5907-A2ED-BB71-DCDFB11152FD}"/>
              </a:ext>
            </a:extLst>
          </p:cNvPr>
          <p:cNvSpPr>
            <a:spLocks noGrp="1"/>
          </p:cNvSpPr>
          <p:nvPr>
            <p:ph idx="1"/>
          </p:nvPr>
        </p:nvSpPr>
        <p:spPr>
          <a:xfrm>
            <a:off x="7138708" y="1499135"/>
            <a:ext cx="4391024" cy="2682000"/>
          </a:xfrm>
        </p:spPr>
        <p:txBody>
          <a:bodyPr vert="horz" lIns="91440" tIns="45720" rIns="91440" bIns="45720" rtlCol="0" anchor="t">
            <a:noAutofit/>
          </a:bodyPr>
          <a:lstStyle/>
          <a:p>
            <a:r>
              <a:rPr lang="en-US" sz="2000">
                <a:solidFill>
                  <a:schemeClr val="bg1">
                    <a:alpha val="80000"/>
                  </a:schemeClr>
                </a:solidFill>
                <a:ea typeface="+mn-lt"/>
                <a:cs typeface="+mn-lt"/>
              </a:rPr>
              <a:t>A machine learning model that takes in a detailed description of an image from a user and generates a very impressive image based on the description</a:t>
            </a:r>
          </a:p>
          <a:p>
            <a:r>
              <a:rPr lang="en-US" sz="2000">
                <a:solidFill>
                  <a:schemeClr val="bg1">
                    <a:alpha val="80000"/>
                  </a:schemeClr>
                </a:solidFill>
                <a:ea typeface="+mn-lt"/>
                <a:cs typeface="+mn-lt"/>
              </a:rPr>
              <a:t>Can also make realistic edits to existing images</a:t>
            </a:r>
          </a:p>
          <a:p>
            <a:r>
              <a:rPr lang="en-US" sz="2000">
                <a:solidFill>
                  <a:schemeClr val="bg1">
                    <a:alpha val="80000"/>
                  </a:schemeClr>
                </a:solidFill>
                <a:ea typeface="+mn-lt"/>
                <a:cs typeface="+mn-lt"/>
              </a:rPr>
              <a:t>The descriptions can be normal English</a:t>
            </a:r>
          </a:p>
          <a:p>
            <a:r>
              <a:rPr lang="en-US" sz="2000">
                <a:solidFill>
                  <a:schemeClr val="bg1">
                    <a:alpha val="80000"/>
                  </a:schemeClr>
                </a:solidFill>
                <a:ea typeface="+mn-lt"/>
                <a:cs typeface="+mn-lt"/>
                <a:hlinkClick r:id="rId4">
                  <a:extLst>
                    <a:ext uri="{A12FA001-AC4F-418D-AE19-62706E023703}">
                      <ahyp:hlinkClr xmlns:ahyp="http://schemas.microsoft.com/office/drawing/2018/hyperlinkcolor" val="tx"/>
                    </a:ext>
                  </a:extLst>
                </a:hlinkClick>
              </a:rPr>
              <a:t>https://openai.com/dall-e-2/</a:t>
            </a:r>
            <a:endParaRPr lang="en-US" sz="2000">
              <a:solidFill>
                <a:schemeClr val="bg1">
                  <a:alpha val="80000"/>
                </a:schemeClr>
              </a:solidFill>
              <a:cs typeface="Calibri"/>
            </a:endParaRPr>
          </a:p>
          <a:p>
            <a:r>
              <a:rPr lang="en-US" sz="2000">
                <a:solidFill>
                  <a:schemeClr val="bg1">
                    <a:alpha val="80000"/>
                  </a:schemeClr>
                </a:solidFill>
                <a:ea typeface="+mn-lt"/>
                <a:cs typeface="+mn-lt"/>
                <a:hlinkClick r:id="rId5">
                  <a:extLst>
                    <a:ext uri="{A12FA001-AC4F-418D-AE19-62706E023703}">
                      <ahyp:hlinkClr xmlns:ahyp="http://schemas.microsoft.com/office/drawing/2018/hyperlinkcolor" val="tx"/>
                    </a:ext>
                  </a:extLst>
                </a:hlinkClick>
              </a:rPr>
              <a:t>https://www.craiyon.com/</a:t>
            </a:r>
            <a:endParaRPr lang="en-US" sz="2000">
              <a:solidFill>
                <a:schemeClr val="bg1">
                  <a:alpha val="80000"/>
                </a:schemeClr>
              </a:solidFill>
              <a:ea typeface="+mn-lt"/>
              <a:cs typeface="+mn-lt"/>
            </a:endParaRPr>
          </a:p>
          <a:p>
            <a:endParaRPr lang="en-US" sz="1500">
              <a:solidFill>
                <a:schemeClr val="bg1">
                  <a:alpha val="80000"/>
                </a:schemeClr>
              </a:solidFill>
              <a:cs typeface="Calibri"/>
            </a:endParaRPr>
          </a:p>
        </p:txBody>
      </p:sp>
    </p:spTree>
    <p:extLst>
      <p:ext uri="{BB962C8B-B14F-4D97-AF65-F5344CB8AC3E}">
        <p14:creationId xmlns:p14="http://schemas.microsoft.com/office/powerpoint/2010/main" val="218724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B4B23DD-783A-58F2-6E16-0490E6D1472C}"/>
              </a:ext>
            </a:extLst>
          </p:cNvPr>
          <p:cNvPicPr>
            <a:picLocks noChangeAspect="1"/>
          </p:cNvPicPr>
          <p:nvPr/>
        </p:nvPicPr>
        <p:blipFill rotWithShape="1">
          <a:blip r:embed="rId2"/>
          <a:srcRect/>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985A9083-6B68-BBAC-BD18-A04356A5F01F}"/>
              </a:ext>
            </a:extLst>
          </p:cNvPr>
          <p:cNvSpPr txBox="1">
            <a:spLocks/>
          </p:cNvSpPr>
          <p:nvPr/>
        </p:nvSpPr>
        <p:spPr>
          <a:xfrm>
            <a:off x="228849" y="-3237"/>
            <a:ext cx="689118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Types of Learning</a:t>
            </a:r>
            <a:endParaRPr lang="en-US" b="1">
              <a:cs typeface="Calibri Light"/>
            </a:endParaRPr>
          </a:p>
        </p:txBody>
      </p:sp>
      <p:sp>
        <p:nvSpPr>
          <p:cNvPr id="11" name="Content Placeholder 2">
            <a:extLst>
              <a:ext uri="{FF2B5EF4-FFF2-40B4-BE49-F238E27FC236}">
                <a16:creationId xmlns:a16="http://schemas.microsoft.com/office/drawing/2014/main" id="{326CB89E-EB9D-E003-2BE0-B02BFF03C946}"/>
              </a:ext>
            </a:extLst>
          </p:cNvPr>
          <p:cNvSpPr>
            <a:spLocks noGrp="1"/>
          </p:cNvSpPr>
          <p:nvPr>
            <p:ph idx="1"/>
          </p:nvPr>
        </p:nvSpPr>
        <p:spPr>
          <a:xfrm>
            <a:off x="508996" y="1054599"/>
            <a:ext cx="6891187" cy="4393982"/>
          </a:xfrm>
        </p:spPr>
        <p:txBody>
          <a:bodyPr vert="horz" lIns="91440" tIns="45720" rIns="91440" bIns="45720" rtlCol="0" anchor="t">
            <a:noAutofit/>
          </a:bodyPr>
          <a:lstStyle/>
          <a:p>
            <a:r>
              <a:rPr lang="en-US" sz="1600"/>
              <a:t>Supervised Learning: Machine learning approach that’s defined by its use of labeled datasets. These datasets are designed to train or “supervise” algorithms into classifying data or predicting outcomes accurately. Using labeled inputs and outputs, the model can measure its accuracy and learn over time.</a:t>
            </a:r>
            <a:endParaRPr lang="en-US" sz="1600">
              <a:cs typeface="Calibri"/>
            </a:endParaRPr>
          </a:p>
          <a:p>
            <a:pPr lvl="1"/>
            <a:r>
              <a:rPr lang="en-US" sz="1600"/>
              <a:t>Classification</a:t>
            </a:r>
            <a:endParaRPr lang="en-US" sz="1600">
              <a:cs typeface="Calibri"/>
            </a:endParaRPr>
          </a:p>
          <a:p>
            <a:pPr lvl="2"/>
            <a:r>
              <a:rPr lang="en-US" sz="1600"/>
              <a:t>Giving labels to data</a:t>
            </a:r>
            <a:endParaRPr lang="en-US" sz="1600">
              <a:cs typeface="Calibri"/>
            </a:endParaRPr>
          </a:p>
          <a:p>
            <a:pPr lvl="1"/>
            <a:r>
              <a:rPr lang="en-US" sz="1600"/>
              <a:t>Regression</a:t>
            </a:r>
            <a:endParaRPr lang="en-US" sz="1600">
              <a:cs typeface="Calibri"/>
            </a:endParaRPr>
          </a:p>
          <a:p>
            <a:pPr lvl="2"/>
            <a:r>
              <a:rPr lang="en-US" sz="1600"/>
              <a:t>Predicting values for data</a:t>
            </a:r>
            <a:endParaRPr lang="en-US" sz="1600">
              <a:cs typeface="Calibri"/>
            </a:endParaRPr>
          </a:p>
          <a:p>
            <a:r>
              <a:rPr lang="en-US" sz="1600"/>
              <a:t>Unsupervised Learning: Uses machine learning algorithms to analyze and cluster unlabeled data sets. These algorithms discover hidden patterns in data without the need for human intervention (hence, they are “unsupervised”). </a:t>
            </a:r>
            <a:endParaRPr lang="en-US" sz="1600">
              <a:cs typeface="Calibri"/>
            </a:endParaRPr>
          </a:p>
          <a:p>
            <a:pPr lvl="1"/>
            <a:r>
              <a:rPr lang="en-US" sz="1600"/>
              <a:t>Classification</a:t>
            </a:r>
            <a:endParaRPr lang="en-US" sz="1600">
              <a:cs typeface="Calibri"/>
            </a:endParaRPr>
          </a:p>
          <a:p>
            <a:pPr lvl="2"/>
            <a:r>
              <a:rPr lang="en-US" sz="1600"/>
              <a:t>Machine is given labels and decides what data falls under those labels</a:t>
            </a:r>
            <a:endParaRPr lang="en-US" sz="1600">
              <a:cs typeface="Calibri"/>
            </a:endParaRPr>
          </a:p>
          <a:p>
            <a:pPr lvl="1"/>
            <a:r>
              <a:rPr lang="en-US" sz="1600"/>
              <a:t>Association</a:t>
            </a:r>
            <a:endParaRPr lang="en-US" sz="1600">
              <a:cs typeface="Calibri"/>
            </a:endParaRPr>
          </a:p>
          <a:p>
            <a:pPr lvl="2"/>
            <a:r>
              <a:rPr lang="en-US" sz="1600"/>
              <a:t>Finding similarities in data uses techniques such as clustering</a:t>
            </a:r>
            <a:endParaRPr lang="en-US" sz="1600">
              <a:cs typeface="Calibri"/>
            </a:endParaRPr>
          </a:p>
          <a:p>
            <a:r>
              <a:rPr lang="en-US" sz="1600"/>
              <a:t>Reinforcement Learning:  a machine learning training method based on rewarding desired behaviors and/or punishing undesired ones. In general, a reinforcement learning agent is able to perceive and interpret its environment, take actions and learn through trial and error.</a:t>
            </a:r>
            <a:endParaRPr lang="en-US" sz="1600">
              <a:cs typeface="Calibri"/>
            </a:endParaRPr>
          </a:p>
          <a:p>
            <a:pPr lvl="1"/>
            <a:endParaRPr lang="en-US" sz="1300"/>
          </a:p>
          <a:p>
            <a:pPr lvl="2"/>
            <a:endParaRPr lang="en-US" sz="1300"/>
          </a:p>
          <a:p>
            <a:pPr lvl="2"/>
            <a:endParaRPr lang="en-US" sz="1300"/>
          </a:p>
          <a:p>
            <a:pPr lvl="1"/>
            <a:endParaRPr lang="en-US" sz="130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1070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8950B7C7-E3CD-7105-9D1B-C231516C2304}"/>
              </a:ext>
            </a:extLst>
          </p:cNvPr>
          <p:cNvSpPr txBox="1"/>
          <p:nvPr/>
        </p:nvSpPr>
        <p:spPr>
          <a:xfrm>
            <a:off x="1166648" y="655591"/>
            <a:ext cx="4929352" cy="231561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How Does Machine Learning Work?</a:t>
            </a:r>
            <a:endParaRPr lang="en-US" sz="4400" b="1">
              <a:latin typeface="+mj-lt"/>
              <a:ea typeface="+mj-ea"/>
              <a:cs typeface="Calibri Light"/>
            </a:endParaRPr>
          </a:p>
        </p:txBody>
      </p:sp>
      <p:sp>
        <p:nvSpPr>
          <p:cNvPr id="14" name="TextBox 13">
            <a:extLst>
              <a:ext uri="{FF2B5EF4-FFF2-40B4-BE49-F238E27FC236}">
                <a16:creationId xmlns:a16="http://schemas.microsoft.com/office/drawing/2014/main" id="{3E4C5CE0-984F-381D-71AB-570706DF3B4D}"/>
              </a:ext>
            </a:extLst>
          </p:cNvPr>
          <p:cNvSpPr txBox="1"/>
          <p:nvPr/>
        </p:nvSpPr>
        <p:spPr>
          <a:xfrm>
            <a:off x="1166648" y="3502955"/>
            <a:ext cx="5164703" cy="3027651"/>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200"/>
              <a:t>Modeled after how the brain works</a:t>
            </a:r>
          </a:p>
          <a:p>
            <a:pPr marL="742950" lvl="1" indent="-228600">
              <a:lnSpc>
                <a:spcPct val="90000"/>
              </a:lnSpc>
              <a:spcAft>
                <a:spcPts val="600"/>
              </a:spcAft>
              <a:buFont typeface="Arial" panose="020B0604020202020204" pitchFamily="34" charset="0"/>
              <a:buChar char="•"/>
            </a:pPr>
            <a:r>
              <a:rPr lang="en-US" sz="2200"/>
              <a:t>Machine learning has nodes that represent neurons in our brains</a:t>
            </a:r>
          </a:p>
          <a:p>
            <a:pPr marL="742950" lvl="1" indent="-228600">
              <a:lnSpc>
                <a:spcPct val="90000"/>
              </a:lnSpc>
              <a:spcAft>
                <a:spcPts val="600"/>
              </a:spcAft>
              <a:buFont typeface="Arial" panose="020B0604020202020204" pitchFamily="34" charset="0"/>
              <a:buChar char="•"/>
            </a:pPr>
            <a:r>
              <a:rPr lang="en-US" sz="2200"/>
              <a:t>The nodes pass information to one another in a network</a:t>
            </a:r>
          </a:p>
          <a:p>
            <a:pPr marL="285750" indent="-228600">
              <a:lnSpc>
                <a:spcPct val="90000"/>
              </a:lnSpc>
              <a:spcAft>
                <a:spcPts val="600"/>
              </a:spcAft>
              <a:buFont typeface="Arial" panose="020B0604020202020204" pitchFamily="34" charset="0"/>
              <a:buChar char="•"/>
            </a:pPr>
            <a:r>
              <a:rPr lang="en-US" sz="2200" i="0">
                <a:effectLst/>
              </a:rPr>
              <a:t>The information passed is a mathematical function</a:t>
            </a:r>
          </a:p>
          <a:p>
            <a:pPr marL="285750" indent="-228600">
              <a:lnSpc>
                <a:spcPct val="90000"/>
              </a:lnSpc>
              <a:spcAft>
                <a:spcPts val="600"/>
              </a:spcAft>
              <a:buFont typeface="Arial" panose="020B0604020202020204" pitchFamily="34" charset="0"/>
              <a:buChar char="•"/>
            </a:pPr>
            <a:r>
              <a:rPr lang="en-US" sz="2200"/>
              <a:t>Each node has numerous weights that alter this function</a:t>
            </a:r>
            <a:endParaRPr lang="en-US" sz="2200" i="0">
              <a:effectLst/>
            </a:endParaRPr>
          </a:p>
          <a:p>
            <a:pPr marL="285750" indent="-228600">
              <a:lnSpc>
                <a:spcPct val="90000"/>
              </a:lnSpc>
              <a:spcAft>
                <a:spcPts val="600"/>
              </a:spcAft>
              <a:buFont typeface="Arial" panose="020B0604020202020204" pitchFamily="34" charset="0"/>
              <a:buChar char="•"/>
            </a:pPr>
            <a:endParaRPr lang="en-US" sz="2200"/>
          </a:p>
        </p:txBody>
      </p:sp>
      <p:pic>
        <p:nvPicPr>
          <p:cNvPr id="16" name="Picture 2" descr="Applied Deep Learning - Part 1: Artificial Neural Networks | by Arden  Dertat | Towards Data Science">
            <a:extLst>
              <a:ext uri="{FF2B5EF4-FFF2-40B4-BE49-F238E27FC236}">
                <a16:creationId xmlns:a16="http://schemas.microsoft.com/office/drawing/2014/main" id="{5E803B66-B57F-4887-AC8E-B34184717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498" y="132379"/>
            <a:ext cx="4741675" cy="31012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FE37BF8-9089-4AC0-65C7-290C9086CA30}"/>
              </a:ext>
            </a:extLst>
          </p:cNvPr>
          <p:cNvSpPr txBox="1"/>
          <p:nvPr/>
        </p:nvSpPr>
        <p:spPr>
          <a:xfrm>
            <a:off x="6729470" y="3429000"/>
            <a:ext cx="5164703" cy="302765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a:t>On each pass through the model, an error is calculated based on how far off the output is compared to the actual value</a:t>
            </a:r>
          </a:p>
          <a:p>
            <a:pPr marL="285750" indent="-228600">
              <a:lnSpc>
                <a:spcPct val="90000"/>
              </a:lnSpc>
              <a:spcAft>
                <a:spcPts val="600"/>
              </a:spcAft>
              <a:buFont typeface="Arial" panose="020B0604020202020204" pitchFamily="34" charset="0"/>
              <a:buChar char="•"/>
            </a:pPr>
            <a:r>
              <a:rPr lang="en-US" sz="2200"/>
              <a:t>The error is passed backward through the model and weights are adjusted accordingly</a:t>
            </a:r>
          </a:p>
        </p:txBody>
      </p:sp>
    </p:spTree>
    <p:extLst>
      <p:ext uri="{BB962C8B-B14F-4D97-AF65-F5344CB8AC3E}">
        <p14:creationId xmlns:p14="http://schemas.microsoft.com/office/powerpoint/2010/main" val="79915903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Diagram&#10;&#10;Description automatically generated">
            <a:extLst>
              <a:ext uri="{FF2B5EF4-FFF2-40B4-BE49-F238E27FC236}">
                <a16:creationId xmlns:a16="http://schemas.microsoft.com/office/drawing/2014/main" id="{877F1927-878D-2E7D-90EF-23B362A789FB}"/>
              </a:ext>
            </a:extLst>
          </p:cNvPr>
          <p:cNvPicPr>
            <a:picLocks noChangeAspect="1"/>
          </p:cNvPicPr>
          <p:nvPr/>
        </p:nvPicPr>
        <p:blipFill rotWithShape="1">
          <a:blip r:embed="rId2"/>
          <a:srcRect l="26077" t="26248" r="26915" b="32299"/>
          <a:stretch/>
        </p:blipFill>
        <p:spPr>
          <a:xfrm>
            <a:off x="6206046" y="1960319"/>
            <a:ext cx="5906347" cy="2929739"/>
          </a:xfrm>
          <a:prstGeom prst="rect">
            <a:avLst/>
          </a:prstGeom>
        </p:spPr>
      </p:pic>
      <p:pic>
        <p:nvPicPr>
          <p:cNvPr id="14" name="Picture 13" descr="Chart, bubble chart&#10;&#10;Description automatically generated">
            <a:extLst>
              <a:ext uri="{FF2B5EF4-FFF2-40B4-BE49-F238E27FC236}">
                <a16:creationId xmlns:a16="http://schemas.microsoft.com/office/drawing/2014/main" id="{6F83360B-91A5-9A9C-3CEA-84C1E7F2AA63}"/>
              </a:ext>
            </a:extLst>
          </p:cNvPr>
          <p:cNvPicPr>
            <a:picLocks noChangeAspect="1"/>
          </p:cNvPicPr>
          <p:nvPr/>
        </p:nvPicPr>
        <p:blipFill rotWithShape="1">
          <a:blip r:embed="rId3"/>
          <a:srcRect l="36038" t="40086" r="39039" b="38973"/>
          <a:stretch/>
        </p:blipFill>
        <p:spPr>
          <a:xfrm>
            <a:off x="1015116" y="2286417"/>
            <a:ext cx="4818888" cy="2277544"/>
          </a:xfrm>
          <a:prstGeom prst="rect">
            <a:avLst/>
          </a:prstGeom>
        </p:spPr>
      </p:pic>
    </p:spTree>
    <p:extLst>
      <p:ext uri="{BB962C8B-B14F-4D97-AF65-F5344CB8AC3E}">
        <p14:creationId xmlns:p14="http://schemas.microsoft.com/office/powerpoint/2010/main" val="38992257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id="{2113C953-20E4-B78D-E25F-3A0423656879}"/>
              </a:ext>
            </a:extLst>
          </p:cNvPr>
          <p:cNvPicPr>
            <a:picLocks noChangeAspect="1"/>
          </p:cNvPicPr>
          <p:nvPr/>
        </p:nvPicPr>
        <p:blipFill rotWithShape="1">
          <a:blip r:embed="rId2"/>
          <a:srcRect l="26769" t="35625" r="34040" b="25025"/>
          <a:stretch/>
        </p:blipFill>
        <p:spPr>
          <a:xfrm>
            <a:off x="2481854" y="1391340"/>
            <a:ext cx="7219258" cy="4075320"/>
          </a:xfrm>
          <a:prstGeom prst="rect">
            <a:avLst/>
          </a:prstGeom>
        </p:spPr>
      </p:pic>
    </p:spTree>
    <p:extLst>
      <p:ext uri="{BB962C8B-B14F-4D97-AF65-F5344CB8AC3E}">
        <p14:creationId xmlns:p14="http://schemas.microsoft.com/office/powerpoint/2010/main" val="11435823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E88EB4F510A44AAEAAFFAA448579A" ma:contentTypeVersion="10" ma:contentTypeDescription="Create a new document." ma:contentTypeScope="" ma:versionID="343d5b8cffb0708a25836cc61be0efa8">
  <xsd:schema xmlns:xsd="http://www.w3.org/2001/XMLSchema" xmlns:xs="http://www.w3.org/2001/XMLSchema" xmlns:p="http://schemas.microsoft.com/office/2006/metadata/properties" xmlns:ns2="24c2e1ce-7ee3-4091-acd0-e592266997bf" xmlns:ns3="ede86237-5eaa-45a9-9fee-6af9a47b1a60" targetNamespace="http://schemas.microsoft.com/office/2006/metadata/properties" ma:root="true" ma:fieldsID="c96006394f05118ff41f471e4c38a1e9" ns2:_="" ns3:_="">
    <xsd:import namespace="24c2e1ce-7ee3-4091-acd0-e592266997bf"/>
    <xsd:import namespace="ede86237-5eaa-45a9-9fee-6af9a47b1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2e1ce-7ee3-4091-acd0-e59226699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e86237-5eaa-45a9-9fee-6af9a47b1a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e86237-5eaa-45a9-9fee-6af9a47b1a60">
      <UserInfo>
        <DisplayName>Simonson, Shai</DisplayName>
        <AccountId>17</AccountId>
        <AccountType/>
      </UserInfo>
      <UserInfo>
        <DisplayName>Swift, Ashley N.</DisplayName>
        <AccountId>6</AccountId>
        <AccountType/>
      </UserInfo>
    </SharedWithUsers>
  </documentManagement>
</p:properties>
</file>

<file path=customXml/itemProps1.xml><?xml version="1.0" encoding="utf-8"?>
<ds:datastoreItem xmlns:ds="http://schemas.openxmlformats.org/officeDocument/2006/customXml" ds:itemID="{44F49C02-EB6A-4859-BE81-6E353F1C7357}">
  <ds:schemaRefs>
    <ds:schemaRef ds:uri="http://schemas.microsoft.com/sharepoint/v3/contenttype/forms"/>
  </ds:schemaRefs>
</ds:datastoreItem>
</file>

<file path=customXml/itemProps2.xml><?xml version="1.0" encoding="utf-8"?>
<ds:datastoreItem xmlns:ds="http://schemas.openxmlformats.org/officeDocument/2006/customXml" ds:itemID="{472F8A90-B30F-4EEF-A3FB-927DA1B0F8D7}">
  <ds:schemaRefs>
    <ds:schemaRef ds:uri="24c2e1ce-7ee3-4091-acd0-e592266997bf"/>
    <ds:schemaRef ds:uri="ede86237-5eaa-45a9-9fee-6af9a47b1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3407C1-11B2-45A2-9845-262ECEEB1F44}">
  <ds:schemaRefs>
    <ds:schemaRef ds:uri="http://schemas.microsoft.com/office/2006/metadata/properties"/>
    <ds:schemaRef ds:uri="http://schemas.microsoft.com/office/infopath/2007/PartnerControls"/>
    <ds:schemaRef ds:uri="ede86237-5eaa-45a9-9fee-6af9a47b1a60"/>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Machine Learning Workshop</vt:lpstr>
      <vt:lpstr>What is Machine Learning?</vt:lpstr>
      <vt:lpstr>AI vs ML, what's the difference?</vt:lpstr>
      <vt:lpstr>Some examples of Artificial Intelligence trained through Machine Learning</vt:lpstr>
      <vt:lpstr>DALL-E-2</vt:lpstr>
      <vt:lpstr>PowerPoint Presentation</vt:lpstr>
      <vt:lpstr>PowerPoint Presentation</vt:lpstr>
      <vt:lpstr>PowerPoint Presentation</vt:lpstr>
      <vt:lpstr>PowerPoint Presentation</vt:lpstr>
      <vt:lpstr>PowerPoint Presentation</vt:lpstr>
      <vt:lpstr>PowerPoint Presentation</vt:lpstr>
      <vt:lpstr>Overfitting vs Underfitting</vt:lpstr>
      <vt:lpstr>How to Create a Machine  Learning Model</vt:lpstr>
      <vt:lpstr>Computer Vision</vt:lpstr>
      <vt:lpstr>PowerPoint Presentation</vt:lpstr>
      <vt:lpstr>PowerPoint Presentation</vt:lpstr>
      <vt:lpstr>Natural Language Processing</vt:lpstr>
      <vt:lpstr>PowerPoint Presentation</vt:lpstr>
      <vt:lpstr>Another example of Machine Learning Code</vt:lpstr>
      <vt:lpstr>What opportunities are there in 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c:title>
  <dc:creator/>
  <cp:revision>2</cp:revision>
  <dcterms:created xsi:type="dcterms:W3CDTF">2022-09-22T01:22:15Z</dcterms:created>
  <dcterms:modified xsi:type="dcterms:W3CDTF">2022-10-31T19:46:20Z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0x010100A15E88EB4F510A44AAEAAFFAA448579A</vt:lpwstr>
  </property>
</Properties>
</file>